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8.xml" ContentType="application/vnd.openxmlformats-officedocument.themeOverride+xml"/>
  <Override PartName="/ppt/notesSlides/notesSlide3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9.xml" ContentType="application/vnd.openxmlformats-officedocument.themeOverride+xml"/>
  <Override PartName="/ppt/notesSlides/notesSlide3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ppt/notesSlides/notesSlide3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3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4.xml" ContentType="application/vnd.openxmlformats-officedocument.themeOverride+xml"/>
  <Override PartName="/ppt/notesSlides/notesSlide4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5.xml" ContentType="application/vnd.openxmlformats-officedocument.themeOverride+xml"/>
  <Override PartName="/ppt/notesSlides/notesSlide4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6.xml" ContentType="application/vnd.openxmlformats-officedocument.themeOverride+xml"/>
  <Override PartName="/ppt/notesSlides/notesSlide4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7.xml" ContentType="application/vnd.openxmlformats-officedocument.themeOverride+xml"/>
  <Override PartName="/ppt/notesSlides/notesSlide4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8.xml" ContentType="application/vnd.openxmlformats-officedocument.themeOverr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4169" r:id="rId2"/>
    <p:sldMasterId id="2147484157" r:id="rId3"/>
    <p:sldMasterId id="2147483863" r:id="rId4"/>
    <p:sldMasterId id="2147484171" r:id="rId5"/>
  </p:sldMasterIdLst>
  <p:notesMasterIdLst>
    <p:notesMasterId r:id="rId55"/>
  </p:notesMasterIdLst>
  <p:handoutMasterIdLst>
    <p:handoutMasterId r:id="rId56"/>
  </p:handoutMasterIdLst>
  <p:sldIdLst>
    <p:sldId id="2145708290" r:id="rId6"/>
    <p:sldId id="4333" r:id="rId7"/>
    <p:sldId id="4334" r:id="rId8"/>
    <p:sldId id="4422" r:id="rId9"/>
    <p:sldId id="4392" r:id="rId10"/>
    <p:sldId id="4395" r:id="rId11"/>
    <p:sldId id="4397" r:id="rId12"/>
    <p:sldId id="4394" r:id="rId13"/>
    <p:sldId id="4420" r:id="rId14"/>
    <p:sldId id="4399" r:id="rId15"/>
    <p:sldId id="2145708283" r:id="rId16"/>
    <p:sldId id="4429" r:id="rId17"/>
    <p:sldId id="4430" r:id="rId18"/>
    <p:sldId id="4431" r:id="rId19"/>
    <p:sldId id="2145708284" r:id="rId20"/>
    <p:sldId id="4443" r:id="rId21"/>
    <p:sldId id="4442" r:id="rId22"/>
    <p:sldId id="4432" r:id="rId23"/>
    <p:sldId id="4441" r:id="rId24"/>
    <p:sldId id="2145708286" r:id="rId25"/>
    <p:sldId id="4427" r:id="rId26"/>
    <p:sldId id="2145708285" r:id="rId27"/>
    <p:sldId id="4403" r:id="rId28"/>
    <p:sldId id="4401" r:id="rId29"/>
    <p:sldId id="4400" r:id="rId30"/>
    <p:sldId id="4373" r:id="rId31"/>
    <p:sldId id="4374" r:id="rId32"/>
    <p:sldId id="4436" r:id="rId33"/>
    <p:sldId id="4437" r:id="rId34"/>
    <p:sldId id="4438" r:id="rId35"/>
    <p:sldId id="4439" r:id="rId36"/>
    <p:sldId id="4433" r:id="rId37"/>
    <p:sldId id="4434" r:id="rId38"/>
    <p:sldId id="4389" r:id="rId39"/>
    <p:sldId id="4375" r:id="rId40"/>
    <p:sldId id="4376" r:id="rId41"/>
    <p:sldId id="2145708288" r:id="rId42"/>
    <p:sldId id="4377" r:id="rId43"/>
    <p:sldId id="4380" r:id="rId44"/>
    <p:sldId id="2145708289" r:id="rId45"/>
    <p:sldId id="2145708287" r:id="rId46"/>
    <p:sldId id="4435" r:id="rId47"/>
    <p:sldId id="4423" r:id="rId48"/>
    <p:sldId id="4372" r:id="rId49"/>
    <p:sldId id="4398" r:id="rId50"/>
    <p:sldId id="4326" r:id="rId51"/>
    <p:sldId id="4345" r:id="rId52"/>
    <p:sldId id="4424" r:id="rId53"/>
    <p:sldId id="4332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BB13E14F-0380-9E1A-607D-929C02A39D0C}" name="Shona Honey" initials="SH" userId="S::shona@pressred.co.uk::1adc8dee-d822-4184-8cea-cb7439cb4f0c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42D"/>
    <a:srgbClr val="6F696C"/>
    <a:srgbClr val="B789BD"/>
    <a:srgbClr val="7452CD"/>
    <a:srgbClr val="181818"/>
    <a:srgbClr val="E2013D"/>
    <a:srgbClr val="CFA149"/>
    <a:srgbClr val="FFFFFF"/>
    <a:srgbClr val="2A8495"/>
    <a:srgbClr val="DC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BA070-6150-427B-A470-AC131E17D401}" v="2" dt="2025-06-02T13:21:00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81114" autoAdjust="0"/>
  </p:normalViewPr>
  <p:slideViewPr>
    <p:cSldViewPr snapToGrid="0">
      <p:cViewPr varScale="1">
        <p:scale>
          <a:sx n="51" d="100"/>
          <a:sy n="51" d="100"/>
        </p:scale>
        <p:origin x="108" y="4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64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Rogers" userId="78278ee1-e368-4400-a4e4-8193f9d10d0f" providerId="ADAL" clId="{068BA070-6150-427B-A470-AC131E17D401}"/>
    <pc:docChg chg="addSld delSld modSld">
      <pc:chgData name="Tom Rogers" userId="78278ee1-e368-4400-a4e4-8193f9d10d0f" providerId="ADAL" clId="{068BA070-6150-427B-A470-AC131E17D401}" dt="2025-06-02T13:21:05.813" v="172" actId="1076"/>
      <pc:docMkLst>
        <pc:docMk/>
      </pc:docMkLst>
      <pc:sldChg chg="del">
        <pc:chgData name="Tom Rogers" userId="78278ee1-e368-4400-a4e4-8193f9d10d0f" providerId="ADAL" clId="{068BA070-6150-427B-A470-AC131E17D401}" dt="2025-05-22T15:10:38.432" v="1" actId="47"/>
        <pc:sldMkLst>
          <pc:docMk/>
          <pc:sldMk cId="1985976388" sldId="4331"/>
        </pc:sldMkLst>
      </pc:sldChg>
      <pc:sldChg chg="modSp mod">
        <pc:chgData name="Tom Rogers" userId="78278ee1-e368-4400-a4e4-8193f9d10d0f" providerId="ADAL" clId="{068BA070-6150-427B-A470-AC131E17D401}" dt="2025-05-22T15:53:07.720" v="69" actId="6549"/>
        <pc:sldMkLst>
          <pc:docMk/>
          <pc:sldMk cId="1027323935" sldId="4374"/>
        </pc:sldMkLst>
        <pc:spChg chg="mod">
          <ac:chgData name="Tom Rogers" userId="78278ee1-e368-4400-a4e4-8193f9d10d0f" providerId="ADAL" clId="{068BA070-6150-427B-A470-AC131E17D401}" dt="2025-05-22T15:53:07.720" v="69" actId="6549"/>
          <ac:spMkLst>
            <pc:docMk/>
            <pc:sldMk cId="1027323935" sldId="4374"/>
            <ac:spMk id="2" creationId="{B7DE0487-0400-571E-FA84-D0BC7DA0595A}"/>
          </ac:spMkLst>
        </pc:spChg>
      </pc:sldChg>
      <pc:sldChg chg="modSp mod">
        <pc:chgData name="Tom Rogers" userId="78278ee1-e368-4400-a4e4-8193f9d10d0f" providerId="ADAL" clId="{068BA070-6150-427B-A470-AC131E17D401}" dt="2025-05-22T15:54:11.921" v="170" actId="20577"/>
        <pc:sldMkLst>
          <pc:docMk/>
          <pc:sldMk cId="3321113249" sldId="4389"/>
        </pc:sldMkLst>
        <pc:spChg chg="mod">
          <ac:chgData name="Tom Rogers" userId="78278ee1-e368-4400-a4e4-8193f9d10d0f" providerId="ADAL" clId="{068BA070-6150-427B-A470-AC131E17D401}" dt="2025-05-22T15:54:11.921" v="170" actId="20577"/>
          <ac:spMkLst>
            <pc:docMk/>
            <pc:sldMk cId="3321113249" sldId="4389"/>
            <ac:spMk id="2" creationId="{B6A1B0BD-9151-8B4A-BF11-CE529F8144A4}"/>
          </ac:spMkLst>
        </pc:spChg>
      </pc:sldChg>
      <pc:sldChg chg="modSp mod">
        <pc:chgData name="Tom Rogers" userId="78278ee1-e368-4400-a4e4-8193f9d10d0f" providerId="ADAL" clId="{068BA070-6150-427B-A470-AC131E17D401}" dt="2025-05-22T15:52:30.315" v="40" actId="207"/>
        <pc:sldMkLst>
          <pc:docMk/>
          <pc:sldMk cId="3660041903" sldId="4429"/>
        </pc:sldMkLst>
        <pc:spChg chg="mod">
          <ac:chgData name="Tom Rogers" userId="78278ee1-e368-4400-a4e4-8193f9d10d0f" providerId="ADAL" clId="{068BA070-6150-427B-A470-AC131E17D401}" dt="2025-05-22T15:52:30.315" v="40" actId="207"/>
          <ac:spMkLst>
            <pc:docMk/>
            <pc:sldMk cId="3660041903" sldId="4429"/>
            <ac:spMk id="6" creationId="{66F508A4-3E53-2390-9ED2-C1291B416DB6}"/>
          </ac:spMkLst>
        </pc:spChg>
      </pc:sldChg>
      <pc:sldChg chg="modSp mod">
        <pc:chgData name="Tom Rogers" userId="78278ee1-e368-4400-a4e4-8193f9d10d0f" providerId="ADAL" clId="{068BA070-6150-427B-A470-AC131E17D401}" dt="2025-05-22T15:54:00.445" v="151" actId="6549"/>
        <pc:sldMkLst>
          <pc:docMk/>
          <pc:sldMk cId="1416239040" sldId="4434"/>
        </pc:sldMkLst>
        <pc:spChg chg="mod">
          <ac:chgData name="Tom Rogers" userId="78278ee1-e368-4400-a4e4-8193f9d10d0f" providerId="ADAL" clId="{068BA070-6150-427B-A470-AC131E17D401}" dt="2025-05-22T15:54:00.445" v="151" actId="6549"/>
          <ac:spMkLst>
            <pc:docMk/>
            <pc:sldMk cId="1416239040" sldId="4434"/>
            <ac:spMk id="3" creationId="{2ADD8917-2710-A933-1227-9795A4B48D4A}"/>
          </ac:spMkLst>
        </pc:spChg>
      </pc:sldChg>
      <pc:sldChg chg="modSp mod">
        <pc:chgData name="Tom Rogers" userId="78278ee1-e368-4400-a4e4-8193f9d10d0f" providerId="ADAL" clId="{068BA070-6150-427B-A470-AC131E17D401}" dt="2025-05-22T15:53:22.666" v="98" actId="6549"/>
        <pc:sldMkLst>
          <pc:docMk/>
          <pc:sldMk cId="4156153102" sldId="4436"/>
        </pc:sldMkLst>
        <pc:spChg chg="mod">
          <ac:chgData name="Tom Rogers" userId="78278ee1-e368-4400-a4e4-8193f9d10d0f" providerId="ADAL" clId="{068BA070-6150-427B-A470-AC131E17D401}" dt="2025-05-22T15:53:22.666" v="98" actId="6549"/>
          <ac:spMkLst>
            <pc:docMk/>
            <pc:sldMk cId="4156153102" sldId="4436"/>
            <ac:spMk id="2" creationId="{949A150D-D69C-F122-8312-65A552285E64}"/>
          </ac:spMkLst>
        </pc:spChg>
      </pc:sldChg>
      <pc:sldChg chg="modSp mod">
        <pc:chgData name="Tom Rogers" userId="78278ee1-e368-4400-a4e4-8193f9d10d0f" providerId="ADAL" clId="{068BA070-6150-427B-A470-AC131E17D401}" dt="2025-05-22T15:53:48.004" v="127" actId="6549"/>
        <pc:sldMkLst>
          <pc:docMk/>
          <pc:sldMk cId="4257228668" sldId="4439"/>
        </pc:sldMkLst>
        <pc:spChg chg="mod">
          <ac:chgData name="Tom Rogers" userId="78278ee1-e368-4400-a4e4-8193f9d10d0f" providerId="ADAL" clId="{068BA070-6150-427B-A470-AC131E17D401}" dt="2025-05-22T15:53:48.004" v="127" actId="6549"/>
          <ac:spMkLst>
            <pc:docMk/>
            <pc:sldMk cId="4257228668" sldId="4439"/>
            <ac:spMk id="6" creationId="{9C2A5D91-ED62-3915-8CEF-6471E43B7D69}"/>
          </ac:spMkLst>
        </pc:spChg>
      </pc:sldChg>
      <pc:sldChg chg="addSp modSp add mod">
        <pc:chgData name="Tom Rogers" userId="78278ee1-e368-4400-a4e4-8193f9d10d0f" providerId="ADAL" clId="{068BA070-6150-427B-A470-AC131E17D401}" dt="2025-06-02T13:21:05.813" v="172" actId="1076"/>
        <pc:sldMkLst>
          <pc:docMk/>
          <pc:sldMk cId="1767371939" sldId="2145708290"/>
        </pc:sldMkLst>
        <pc:picChg chg="add mod">
          <ac:chgData name="Tom Rogers" userId="78278ee1-e368-4400-a4e4-8193f9d10d0f" providerId="ADAL" clId="{068BA070-6150-427B-A470-AC131E17D401}" dt="2025-06-02T13:21:05.813" v="172" actId="1076"/>
          <ac:picMkLst>
            <pc:docMk/>
            <pc:sldMk cId="1767371939" sldId="2145708290"/>
            <ac:picMk id="2" creationId="{9EDB233B-16F1-EE07-30DE-E3A295072AB6}"/>
          </ac:picMkLst>
        </pc:picChg>
      </pc:sldChg>
      <pc:sldMasterChg chg="delSldLayout">
        <pc:chgData name="Tom Rogers" userId="78278ee1-e368-4400-a4e4-8193f9d10d0f" providerId="ADAL" clId="{068BA070-6150-427B-A470-AC131E17D401}" dt="2025-05-22T15:10:38.432" v="1" actId="47"/>
        <pc:sldMasterMkLst>
          <pc:docMk/>
          <pc:sldMasterMk cId="3091467540" sldId="2147483863"/>
        </pc:sldMasterMkLst>
        <pc:sldLayoutChg chg="del">
          <pc:chgData name="Tom Rogers" userId="78278ee1-e368-4400-a4e4-8193f9d10d0f" providerId="ADAL" clId="{068BA070-6150-427B-A470-AC131E17D401}" dt="2025-05-22T15:10:38.432" v="1" actId="47"/>
          <pc:sldLayoutMkLst>
            <pc:docMk/>
            <pc:sldMasterMk cId="3091467540" sldId="2147483863"/>
            <pc:sldLayoutMk cId="1413989394" sldId="214748409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Cens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North%20Wales\North%20Wales\North%20Wales%20NSfW%202020-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Censu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chool%20Sport%20Surve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chool%20Sport%20Survey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chool%20Sport%20Survey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chool%20Sport%20Survey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chool%20Sport%20Survey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HRN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HR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HR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NSfW%202020-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HRN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HRN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North%20Wales\North%20Wales\North%20Wales%20SHRN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HRN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SHRN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Censu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Censu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Censu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Censu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North%20Wales\North%20Wales\North%20Wales%20NSfW%202020-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Censu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North%20Wales\North%20Census%20Urban%20Rural%20depriv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North%20Wales\North%20Wales\North%20Wales%20NSfW%202020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North%20Wales\North%20Wales\North%20Wales%20NSfW%202020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North%20Wales\North%20Wales\North%20Wales%20NSfW%202020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North%20Wales\North%20Wales\North%20Wales%20NSfW%202020-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Adults'!$D$46:$E$46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Adults'!$D$47:$E$47</c:f>
              <c:numCache>
                <c:formatCode>0.0%</c:formatCode>
                <c:ptCount val="2"/>
                <c:pt idx="0">
                  <c:v>0.55910175096221604</c:v>
                </c:pt>
                <c:pt idx="1">
                  <c:v>0.18164659140694861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5-4B45-9C85-D707180AA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WIMD!$D$21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WIMD!$D$22:$D$26</c:f>
              <c:numCache>
                <c:formatCode>0.0%</c:formatCode>
                <c:ptCount val="5"/>
                <c:pt idx="0">
                  <c:v>0.62573539447349191</c:v>
                </c:pt>
                <c:pt idx="1">
                  <c:v>0.43765422302011553</c:v>
                </c:pt>
                <c:pt idx="2">
                  <c:v>0.54339075731291464</c:v>
                </c:pt>
                <c:pt idx="3">
                  <c:v>0.43411808954257353</c:v>
                </c:pt>
                <c:pt idx="4">
                  <c:v>0.38620731871687269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A-4BBD-AAC9-ECFAFE2FDDF7}"/>
            </c:ext>
          </c:extLst>
        </c:ser>
        <c:ser>
          <c:idx val="1"/>
          <c:order val="1"/>
          <c:tx>
            <c:strRef>
              <c:f>WIMD!$E$21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WIMD!$E$22:$E$26</c:f>
              <c:numCache>
                <c:formatCode>0.0%</c:formatCode>
                <c:ptCount val="5"/>
                <c:pt idx="0">
                  <c:v>0.34617921374984256</c:v>
                </c:pt>
                <c:pt idx="1">
                  <c:v>0.2921877125338026</c:v>
                </c:pt>
                <c:pt idx="2">
                  <c:v>0.25436523680105466</c:v>
                </c:pt>
                <c:pt idx="3">
                  <c:v>0.25412402146321983</c:v>
                </c:pt>
                <c:pt idx="4">
                  <c:v>0.26109013414240118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A-4BBD-AAC9-ECFAFE2FD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021245336775039E-3"/>
          <c:y val="0.89865589359789455"/>
          <c:w val="0.89999992561156594"/>
          <c:h val="7.6355424622816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CDBD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3-4CFF-A25F-F734C267B78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CYP'!$C$132:$C$133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'Table CYP'!$D$132:$D$133</c:f>
              <c:numCache>
                <c:formatCode>0.0%</c:formatCode>
                <c:ptCount val="2"/>
                <c:pt idx="0">
                  <c:v>8.2172427388618741E-2</c:v>
                </c:pt>
                <c:pt idx="1">
                  <c:v>5.3519518272425244E-2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3-4CFF-A25F-F734C267B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'Everyone chart'!$E$5</c:f>
              <c:strCache>
                <c:ptCount val="1"/>
                <c:pt idx="0">
                  <c:v>Hooked on 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64-4FD9-BD7B-7FA64675E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'Everyone chart'!$D$6:$D$7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'Everyone chart'!$E$6:$E$7</c:f>
              <c:numCache>
                <c:formatCode>0%</c:formatCode>
                <c:ptCount val="2"/>
                <c:pt idx="0">
                  <c:v>0.37588453981874875</c:v>
                </c:pt>
                <c:pt idx="1">
                  <c:v>0.39613519897189614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64-4FD9-BD7B-7FA64675E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752432"/>
        <c:axId val="1241752912"/>
      </c:barChart>
      <c:catAx>
        <c:axId val="124175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752912"/>
        <c:crosses val="autoZero"/>
        <c:auto val="1"/>
        <c:lblAlgn val="ctr"/>
        <c:lblOffset val="100"/>
        <c:noMultiLvlLbl val="0"/>
      </c:catAx>
      <c:valAx>
        <c:axId val="1241752912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4175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chart'!$E$4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chart'!$E$5:$E$6</c:f>
              <c:numCache>
                <c:formatCode>0%</c:formatCode>
                <c:ptCount val="2"/>
                <c:pt idx="0">
                  <c:v>0.44017716728610873</c:v>
                </c:pt>
                <c:pt idx="1">
                  <c:v>0.36201834816726802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4-43E6-916E-E0CEE8A39301}"/>
            </c:ext>
          </c:extLst>
        </c:ser>
        <c:ser>
          <c:idx val="1"/>
          <c:order val="1"/>
          <c:tx>
            <c:strRef>
              <c:f>'Gender chart'!$F$4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chart'!$F$5:$F$6</c:f>
              <c:numCache>
                <c:formatCode>0%</c:formatCode>
                <c:ptCount val="2"/>
                <c:pt idx="0">
                  <c:v>0.39631557281785545</c:v>
                </c:pt>
                <c:pt idx="1">
                  <c:v>0.34630128911003794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4-43E6-916E-E0CEE8A39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Ethnicity!$E$14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7327174691114983E-2"/>
                  <c:y val="-8.978674587381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A6-49FA-A14B-C3B0BC6325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Ethnicity!$D$15:$D$16</c:f>
              <c:strCache>
                <c:ptCount val="2"/>
                <c:pt idx="0">
                  <c:v>White</c:v>
                </c:pt>
                <c:pt idx="1">
                  <c:v>Minority ethnic group</c:v>
                </c:pt>
              </c:strCache>
            </c:strRef>
          </c:cat>
          <c:val>
            <c:numRef>
              <c:f>Ethnicity!$E$15:$E$16</c:f>
              <c:numCache>
                <c:formatCode>0%</c:formatCode>
                <c:ptCount val="2"/>
                <c:pt idx="0">
                  <c:v>0.4026233205006271</c:v>
                </c:pt>
                <c:pt idx="1">
                  <c:v>0.39622997810454758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6-49FA-A14B-C3B0BC6325EF}"/>
            </c:ext>
          </c:extLst>
        </c:ser>
        <c:ser>
          <c:idx val="1"/>
          <c:order val="1"/>
          <c:tx>
            <c:strRef>
              <c:f>Ethnicity!$F$14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Ethnicity!$D$15:$D$16</c:f>
              <c:strCache>
                <c:ptCount val="2"/>
                <c:pt idx="0">
                  <c:v>White</c:v>
                </c:pt>
                <c:pt idx="1">
                  <c:v>Minority ethnic group</c:v>
                </c:pt>
              </c:strCache>
            </c:strRef>
          </c:cat>
          <c:val>
            <c:numRef>
              <c:f>Ethnicity!$F$15:$F$16</c:f>
              <c:numCache>
                <c:formatCode>0%</c:formatCode>
                <c:ptCount val="2"/>
                <c:pt idx="0">
                  <c:v>0.36002131574960744</c:v>
                </c:pt>
                <c:pt idx="1">
                  <c:v>0.55961544925550333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A6-49FA-A14B-C3B0BC632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FSM!$E$4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25-449E-84D9-8B3CC1DA1E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25-449E-84D9-8B3CC1DA1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FSM!$E$5:$E$8</c:f>
              <c:numCache>
                <c:formatCode>0%</c:formatCode>
                <c:ptCount val="4"/>
                <c:pt idx="0">
                  <c:v>0.44634621479471032</c:v>
                </c:pt>
                <c:pt idx="1">
                  <c:v>0.40774471444208188</c:v>
                </c:pt>
                <c:pt idx="2">
                  <c:v>0.36549697692584787</c:v>
                </c:pt>
                <c:pt idx="3">
                  <c:v>0.29748198514222551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5-449E-84D9-8B3CC1DA1E13}"/>
            </c:ext>
          </c:extLst>
        </c:ser>
        <c:ser>
          <c:idx val="1"/>
          <c:order val="1"/>
          <c:tx>
            <c:strRef>
              <c:f>FSM!$F$4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FSM!$F$5:$F$8</c:f>
              <c:numCache>
                <c:formatCode>0%</c:formatCode>
                <c:ptCount val="4"/>
                <c:pt idx="0">
                  <c:v>0.38912074235022365</c:v>
                </c:pt>
                <c:pt idx="1">
                  <c:v>0.31633729057787457</c:v>
                </c:pt>
                <c:pt idx="2">
                  <c:v>0.44844296474563655</c:v>
                </c:pt>
                <c:pt idx="3">
                  <c:v>0.26486420867791571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5-449E-84D9-8B3CC1DA1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year'!$E$17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year'!$E$18:$E$19</c:f>
              <c:numCache>
                <c:formatCode>0%</c:formatCode>
                <c:ptCount val="2"/>
                <c:pt idx="0">
                  <c:v>0.36062166546533175</c:v>
                </c:pt>
                <c:pt idx="1">
                  <c:v>0.42573174250527729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F-431B-BC41-16EF05327ABE}"/>
            </c:ext>
          </c:extLst>
        </c:ser>
        <c:ser>
          <c:idx val="1"/>
          <c:order val="1"/>
          <c:tx>
            <c:strRef>
              <c:f>'School year'!$F$17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year'!$F$18:$F$19</c:f>
              <c:numCache>
                <c:formatCode>0%</c:formatCode>
                <c:ptCount val="2"/>
                <c:pt idx="0">
                  <c:v>0.39472137400224155</c:v>
                </c:pt>
                <c:pt idx="1">
                  <c:v>0.36365993811427411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EF-431B-BC41-16EF05327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CYP'!$H$5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CYP'!$H$6</c:f>
              <c:numCache>
                <c:formatCode>0%</c:formatCode>
                <c:ptCount val="1"/>
                <c:pt idx="0">
                  <c:v>0.756251211475092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0-486A-A888-33C13E3EF3D8}"/>
            </c:ext>
          </c:extLst>
        </c:ser>
        <c:ser>
          <c:idx val="1"/>
          <c:order val="1"/>
          <c:tx>
            <c:strRef>
              <c:f>'All CYP'!$I$5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CYP'!$I$6</c:f>
              <c:numCache>
                <c:formatCode>0%</c:formatCode>
                <c:ptCount val="1"/>
                <c:pt idx="0">
                  <c:v>0.6827115924588848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C0-486A-A888-33C13E3EF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Gender!$H$6:$H$7</c:f>
              <c:numCache>
                <c:formatCode>0%</c:formatCode>
                <c:ptCount val="2"/>
                <c:pt idx="0">
                  <c:v>0.81730583927539024</c:v>
                </c:pt>
                <c:pt idx="1">
                  <c:v>0.70158988993069715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9-45AA-BD50-202EAAA72267}"/>
            </c:ext>
          </c:extLst>
        </c:ser>
        <c:ser>
          <c:idx val="1"/>
          <c:order val="1"/>
          <c:tx>
            <c:strRef>
              <c:f>Gender!$I$5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Gender!$I$6:$I$7</c:f>
              <c:numCache>
                <c:formatCode>0%</c:formatCode>
                <c:ptCount val="2"/>
                <c:pt idx="0">
                  <c:v>0.73466003316749584</c:v>
                </c:pt>
                <c:pt idx="1">
                  <c:v>0.65834076717216772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9-45AA-BD50-202EAAA72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 group'!$H$5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group'!$H$22:$H$23</c:f>
              <c:numCache>
                <c:formatCode>0%</c:formatCode>
                <c:ptCount val="2"/>
                <c:pt idx="0">
                  <c:v>0.79182789041943979</c:v>
                </c:pt>
                <c:pt idx="1">
                  <c:v>0.69665543168265487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D-43AA-9E72-D2B22F3E0E88}"/>
            </c:ext>
          </c:extLst>
        </c:ser>
        <c:ser>
          <c:idx val="1"/>
          <c:order val="1"/>
          <c:tx>
            <c:strRef>
              <c:f>'Year group'!$I$5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group'!$I$22:$I$23</c:f>
              <c:numCache>
                <c:formatCode>0%</c:formatCode>
                <c:ptCount val="2"/>
                <c:pt idx="0">
                  <c:v>0.70718954248366006</c:v>
                </c:pt>
                <c:pt idx="1">
                  <c:v>0.64382139148494288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ED-43AA-9E72-D2B22F3E0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pop trends'!$O$32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96-411F-A5D8-260F9498B03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trends'!$N$33:$N$34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'Whole pop trends'!$O$33:$O$34</c:f>
              <c:numCache>
                <c:formatCode>0.0%</c:formatCode>
                <c:ptCount val="2"/>
                <c:pt idx="0">
                  <c:v>0.476546364130851</c:v>
                </c:pt>
                <c:pt idx="1">
                  <c:v>0.41461091849540377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6-411F-A5D8-260F9498B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72823583"/>
        <c:axId val="1772824063"/>
      </c:barChart>
      <c:catAx>
        <c:axId val="177282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72824063"/>
        <c:crosses val="autoZero"/>
        <c:auto val="1"/>
        <c:lblAlgn val="ctr"/>
        <c:lblOffset val="100"/>
        <c:noMultiLvlLbl val="0"/>
      </c:catAx>
      <c:valAx>
        <c:axId val="1772824063"/>
        <c:scaling>
          <c:orientation val="minMax"/>
          <c:max val="0.5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77282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'Ethnicity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'Ethnicity - grouped'!$G$28:$G$29</c:f>
              <c:strCache>
                <c:ptCount val="2"/>
                <c:pt idx="0">
                  <c:v>White</c:v>
                </c:pt>
                <c:pt idx="1">
                  <c:v>Minority ethnic groups</c:v>
                </c:pt>
              </c:strCache>
            </c:strRef>
          </c:cat>
          <c:val>
            <c:numRef>
              <c:f>'Ethnicity - grouped'!$H$28:$H$29</c:f>
              <c:numCache>
                <c:formatCode>0%</c:formatCode>
                <c:ptCount val="2"/>
                <c:pt idx="0">
                  <c:v>0.76255707762557079</c:v>
                </c:pt>
                <c:pt idx="1">
                  <c:v>0.74578866768759577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4-4C65-97C8-AA9D61016B05}"/>
            </c:ext>
          </c:extLst>
        </c:ser>
        <c:ser>
          <c:idx val="1"/>
          <c:order val="1"/>
          <c:tx>
            <c:strRef>
              <c:f>'Ethnicity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'Ethnicity - grouped'!$G$28:$G$29</c:f>
              <c:strCache>
                <c:ptCount val="2"/>
                <c:pt idx="0">
                  <c:v>White</c:v>
                </c:pt>
                <c:pt idx="1">
                  <c:v>Minority ethnic groups</c:v>
                </c:pt>
              </c:strCache>
            </c:strRef>
          </c:cat>
          <c:val>
            <c:numRef>
              <c:f>'Ethnicity - grouped'!$I$28:$I$29</c:f>
              <c:numCache>
                <c:formatCode>0%</c:formatCode>
                <c:ptCount val="2"/>
                <c:pt idx="0">
                  <c:v>0.68674698795180722</c:v>
                </c:pt>
                <c:pt idx="1">
                  <c:v>0.67894736842105263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4-4C65-97C8-AA9D6101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Ethnicity!$T$16:$T$22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Ethnicity!$U$16:$U$22</c:f>
              <c:numCache>
                <c:formatCode>0%</c:formatCode>
                <c:ptCount val="7"/>
                <c:pt idx="0">
                  <c:v>0.65063291139240509</c:v>
                </c:pt>
                <c:pt idx="1">
                  <c:v>0.7071024512884978</c:v>
                </c:pt>
                <c:pt idx="2">
                  <c:v>0.71601208459214505</c:v>
                </c:pt>
                <c:pt idx="3">
                  <c:v>0.73828571428571432</c:v>
                </c:pt>
                <c:pt idx="4">
                  <c:v>0.76058038133714345</c:v>
                </c:pt>
                <c:pt idx="5">
                  <c:v>0.76856763925729443</c:v>
                </c:pt>
                <c:pt idx="6">
                  <c:v>0.73163841807909602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4-44EC-B71F-308E851781E3}"/>
            </c:ext>
          </c:extLst>
        </c:ser>
        <c:ser>
          <c:idx val="1"/>
          <c:order val="1"/>
          <c:tx>
            <c:strRef>
              <c:f>Ethnicity!$V$5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Ethnicity!$T$16:$T$22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Ethnicity!$V$16:$V$22</c:f>
              <c:numCache>
                <c:formatCode>0%</c:formatCode>
                <c:ptCount val="7"/>
                <c:pt idx="0">
                  <c:v>0.60240963855421692</c:v>
                </c:pt>
                <c:pt idx="1">
                  <c:v>0.63239875389408096</c:v>
                </c:pt>
                <c:pt idx="2">
                  <c:v>0.65690376569037656</c:v>
                </c:pt>
                <c:pt idx="3">
                  <c:v>0.6766169154228856</c:v>
                </c:pt>
                <c:pt idx="4">
                  <c:v>0.69416738941890721</c:v>
                </c:pt>
                <c:pt idx="5">
                  <c:v>0.72681704260651625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4-44EC-B71F-308E85178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2021267695"/>
        <c:axId val="2021269135"/>
      </c:barChart>
      <c:catAx>
        <c:axId val="202126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21269135"/>
        <c:crosses val="autoZero"/>
        <c:auto val="1"/>
        <c:lblAlgn val="ctr"/>
        <c:lblOffset val="100"/>
        <c:noMultiLvlLbl val="0"/>
      </c:catAx>
      <c:valAx>
        <c:axId val="20212691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126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'Family Car'!$H$5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Car'!$H$6:$H$7</c:f>
              <c:numCache>
                <c:formatCode>0%</c:formatCode>
                <c:ptCount val="2"/>
                <c:pt idx="0">
                  <c:v>0.69844789356984482</c:v>
                </c:pt>
                <c:pt idx="1">
                  <c:v>0.76046559117827239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F-4B11-8450-C47561673644}"/>
            </c:ext>
          </c:extLst>
        </c:ser>
        <c:ser>
          <c:idx val="1"/>
          <c:order val="1"/>
          <c:tx>
            <c:strRef>
              <c:f>'Family Car'!$I$5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Car'!$I$6:$I$7</c:f>
              <c:numCache>
                <c:formatCode>0%</c:formatCode>
                <c:ptCount val="2"/>
                <c:pt idx="0">
                  <c:v>0.6387096774193548</c:v>
                </c:pt>
                <c:pt idx="1">
                  <c:v>0.68714842059714409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0F-4B11-8450-C47561673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'FAS - low-high'!$H$5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low-high'!$H$6,'FAS - low-high'!$H$8)</c:f>
              <c:numCache>
                <c:formatCode>0%</c:formatCode>
                <c:ptCount val="2"/>
                <c:pt idx="0">
                  <c:v>0.66300617707618392</c:v>
                </c:pt>
                <c:pt idx="1">
                  <c:v>0.82025774361293247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95E-4EF4-880A-68279FEEF659}"/>
            </c:ext>
          </c:extLst>
        </c:ser>
        <c:ser>
          <c:idx val="1"/>
          <c:order val="1"/>
          <c:tx>
            <c:strRef>
              <c:f>'FAS - low-high'!$I$5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low-high'!$I$6,'FAS - low-high'!$I$8)</c:f>
              <c:numCache>
                <c:formatCode>0%</c:formatCode>
                <c:ptCount val="2"/>
                <c:pt idx="0">
                  <c:v>0.6</c:v>
                </c:pt>
                <c:pt idx="1">
                  <c:v>0.76190476190476197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95E-4EF4-880A-68279FEEF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474212586734925"/>
          <c:w val="0.99885548083558273"/>
          <c:h val="8.7300524957887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UrbanRural!$H$6:$H$7</c:f>
              <c:numCache>
                <c:formatCode>0%</c:formatCode>
                <c:ptCount val="2"/>
                <c:pt idx="0">
                  <c:v>0.75247175141242939</c:v>
                </c:pt>
                <c:pt idx="1">
                  <c:v>0.76085088096261277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1-4A0B-8406-BE070C0D686A}"/>
            </c:ext>
          </c:extLst>
        </c:ser>
        <c:ser>
          <c:idx val="1"/>
          <c:order val="1"/>
          <c:tx>
            <c:strRef>
              <c:f>UrbanRural!$I$5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UrbanRural!$I$6:$I$7</c:f>
              <c:numCache>
                <c:formatCode>0%</c:formatCode>
                <c:ptCount val="2"/>
                <c:pt idx="0">
                  <c:v>0.67537608867775134</c:v>
                </c:pt>
                <c:pt idx="1">
                  <c:v>0.69024390243902434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1-4A0B-8406-BE070C0D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9585928035338E-4"/>
          <c:y val="0.83535985867896123"/>
          <c:w val="0.99820608281439294"/>
          <c:h val="0.14668279214627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 sat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grouped'!$H$36:$H$37</c:f>
              <c:numCache>
                <c:formatCode>0%</c:formatCode>
                <c:ptCount val="2"/>
                <c:pt idx="0">
                  <c:v>0.58759124087591241</c:v>
                </c:pt>
                <c:pt idx="1">
                  <c:v>0.79550561797752806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D-49E5-9158-6773AA7234C8}"/>
            </c:ext>
          </c:extLst>
        </c:ser>
        <c:ser>
          <c:idx val="1"/>
          <c:order val="1"/>
          <c:tx>
            <c:strRef>
              <c:f>'Life sat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grouped'!$I$36:$I$37</c:f>
              <c:numCache>
                <c:formatCode>0%</c:formatCode>
                <c:ptCount val="2"/>
                <c:pt idx="0">
                  <c:v>0.52188552188552184</c:v>
                </c:pt>
                <c:pt idx="1">
                  <c:v>0.70838548185231542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D-49E5-9158-6773AA723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21768926150525"/>
          <c:w val="0.99711862730140355"/>
          <c:h val="8.6824961563731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8412250510254"/>
          <c:y val="2.605091770278271E-2"/>
          <c:w val="0.60887504628818967"/>
          <c:h val="0.94789816459443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'Table Adults'!$O$3</c:f>
              <c:strCache>
                <c:ptCount val="1"/>
                <c:pt idx="0">
                  <c:v>16-64 year olds with a limiting illness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7B-42C5-AAF0-A9D22C6699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7B-42C5-AAF0-A9D22C6699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7B-42C5-AAF0-A9D22C6699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Adults'!$N$4:$N$13</c:f>
              <c:strCache>
                <c:ptCount val="10"/>
                <c:pt idx="0">
                  <c:v>Economically inactive</c:v>
                </c:pt>
                <c:pt idx="1">
                  <c:v>No qualifications</c:v>
                </c:pt>
                <c:pt idx="2">
                  <c:v>NS SeC 6-8</c:v>
                </c:pt>
                <c:pt idx="3">
                  <c:v>Female</c:v>
                </c:pt>
                <c:pt idx="4">
                  <c:v>White British</c:v>
                </c:pt>
                <c:pt idx="5">
                  <c:v>Male</c:v>
                </c:pt>
                <c:pt idx="6">
                  <c:v>Level 2+ qualifications</c:v>
                </c:pt>
                <c:pt idx="7">
                  <c:v>NS SeC 1-2</c:v>
                </c:pt>
                <c:pt idx="8">
                  <c:v>Minority Ethnic Group</c:v>
                </c:pt>
                <c:pt idx="9">
                  <c:v>Economically active</c:v>
                </c:pt>
              </c:strCache>
            </c:strRef>
          </c:cat>
          <c:val>
            <c:numRef>
              <c:f>'Table Adults'!$O$4:$O$13</c:f>
              <c:numCache>
                <c:formatCode>0%</c:formatCode>
                <c:ptCount val="10"/>
                <c:pt idx="0">
                  <c:v>0.40530317915667857</c:v>
                </c:pt>
                <c:pt idx="1">
                  <c:v>0.31656536154089043</c:v>
                </c:pt>
                <c:pt idx="2">
                  <c:v>0.26368602303764399</c:v>
                </c:pt>
                <c:pt idx="3">
                  <c:v>0.19837389707485598</c:v>
                </c:pt>
                <c:pt idx="4">
                  <c:v>0.18729287807166986</c:v>
                </c:pt>
                <c:pt idx="5">
                  <c:v>0.1636938135749493</c:v>
                </c:pt>
                <c:pt idx="6">
                  <c:v>0.15089826559668651</c:v>
                </c:pt>
                <c:pt idx="7">
                  <c:v>0.12543797014330549</c:v>
                </c:pt>
                <c:pt idx="8">
                  <c:v>0.11065907241659885</c:v>
                </c:pt>
                <c:pt idx="9">
                  <c:v>0.10657961119883635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7B-42C5-AAF0-A9D22C6699C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2470287"/>
        <c:axId val="32465487"/>
      </c:barChart>
      <c:scatterChart>
        <c:scatterStyle val="smoothMarker"/>
        <c:varyColors val="0"/>
        <c:ser>
          <c:idx val="1"/>
          <c:order val="1"/>
          <c:tx>
            <c:strRef>
              <c:f>'Table Adults'!$P$3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87B-42C5-AAF0-A9D22C6699C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7B-42C5-AAF0-A9D22C669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'Table Adults'!$P$16:$P$17</c:f>
              <c:numCache>
                <c:formatCode>0%</c:formatCode>
                <c:ptCount val="2"/>
                <c:pt idx="0">
                  <c:v>0.18128215333362815</c:v>
                </c:pt>
                <c:pt idx="1">
                  <c:v>0.18128215333362815</c:v>
                </c:pt>
              </c:numCache>
            </c:numRef>
          </c:xVal>
          <c:yVal>
            <c:numRef>
              <c:f>'Table Adults'!$O$16:$O$17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787B-42C5-AAF0-A9D22C6699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74481152"/>
        <c:axId val="1774470592"/>
      </c:scatterChart>
      <c:catAx>
        <c:axId val="32470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465487"/>
        <c:crosses val="autoZero"/>
        <c:auto val="1"/>
        <c:lblAlgn val="ctr"/>
        <c:lblOffset val="100"/>
        <c:noMultiLvlLbl val="0"/>
      </c:catAx>
      <c:valAx>
        <c:axId val="324654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470287"/>
        <c:crosses val="autoZero"/>
        <c:crossBetween val="between"/>
      </c:valAx>
      <c:valAx>
        <c:axId val="1774470592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774481152"/>
        <c:crosses val="max"/>
        <c:crossBetween val="midCat"/>
      </c:valAx>
      <c:valAx>
        <c:axId val="1774481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74470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Adults'!$I$74</c:f>
              <c:strCache>
                <c:ptCount val="1"/>
                <c:pt idx="0">
                  <c:v>Proportion of people with a disability by ethnicity</c:v>
                </c:pt>
              </c:strCache>
            </c:strRef>
          </c:tx>
          <c:spPr>
            <a:solidFill>
              <a:srgbClr val="01425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Adults'!$H$75:$H$76</c:f>
              <c:strCache>
                <c:ptCount val="2"/>
                <c:pt idx="0">
                  <c:v>White British</c:v>
                </c:pt>
                <c:pt idx="1">
                  <c:v>Minority Ethnic Group</c:v>
                </c:pt>
              </c:strCache>
            </c:strRef>
          </c:cat>
          <c:val>
            <c:numRef>
              <c:f>'Table Adults'!$I$75:$I$76</c:f>
              <c:numCache>
                <c:formatCode>0.0%</c:formatCode>
                <c:ptCount val="2"/>
                <c:pt idx="0">
                  <c:v>0.18729287807166986</c:v>
                </c:pt>
                <c:pt idx="1">
                  <c:v>0.11065907241659885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A-48EB-BFE2-9A5FD7549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'Table Adults'!$C$222</c:f>
          <c:strCache>
            <c:ptCount val="1"/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Adults'!$C$223</c:f>
              <c:strCache>
                <c:ptCount val="1"/>
                <c:pt idx="0">
                  <c:v>Percentage who can speak Welsh</c:v>
                </c:pt>
              </c:strCache>
            </c:strRef>
          </c:tx>
          <c:spPr>
            <a:solidFill>
              <a:srgbClr val="DCD7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49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F3-476A-8913-7AF0D5B14597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8F3-476A-8913-7AF0D5B1459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DCD7D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Adults'!$D$222:$E$222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Adults'!$D$223:$E$223</c:f>
              <c:numCache>
                <c:formatCode>0.0%</c:formatCode>
                <c:ptCount val="2"/>
                <c:pt idx="0">
                  <c:v>0.22254147240594169</c:v>
                </c:pt>
                <c:pt idx="1">
                  <c:v>0.28746290244656303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F3-476A-8913-7AF0D5B14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33199840"/>
        <c:axId val="133201280"/>
      </c:barChart>
      <c:catAx>
        <c:axId val="1331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3201280"/>
        <c:crosses val="autoZero"/>
        <c:auto val="1"/>
        <c:lblAlgn val="ctr"/>
        <c:lblOffset val="100"/>
        <c:noMultiLvlLbl val="0"/>
      </c:catAx>
      <c:valAx>
        <c:axId val="133201280"/>
        <c:scaling>
          <c:orientation val="minMax"/>
          <c:max val="0.30000000000000004"/>
        </c:scaling>
        <c:delete val="1"/>
        <c:axPos val="l"/>
        <c:numFmt formatCode="0.0%" sourceLinked="1"/>
        <c:majorTickMark val="out"/>
        <c:minorTickMark val="none"/>
        <c:tickLblPos val="nextTo"/>
        <c:crossAx val="1331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308-476C-8F08-A7CC03ED026A}"/>
              </c:ext>
            </c:extLst>
          </c:dPt>
          <c:dLbls>
            <c:dLbl>
              <c:idx val="0"/>
              <c:layout>
                <c:manualLayout>
                  <c:x val="1.6550742515392792E-7"/>
                  <c:y val="0.203755266492651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07-4C09-89C0-498D87FF22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Adults'!$D$154:$E$154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Adults'!$D$155:$E$155</c:f>
              <c:numCache>
                <c:formatCode>0.0%</c:formatCode>
                <c:ptCount val="2"/>
                <c:pt idx="0">
                  <c:v>0.73157630522088357</c:v>
                </c:pt>
                <c:pt idx="1">
                  <c:v>0.87659859533846218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7-4C09-89C0-498D87FF2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  <c:min val="0.4"/>
        </c:scaling>
        <c:delete val="1"/>
        <c:axPos val="r"/>
        <c:numFmt formatCode="0.0%" sourceLinked="1"/>
        <c:majorTickMark val="out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Gender!$D$16:$D$17</c:f>
              <c:numCache>
                <c:formatCode>0.0%</c:formatCode>
                <c:ptCount val="2"/>
                <c:pt idx="0">
                  <c:v>0.4785816150337065</c:v>
                </c:pt>
                <c:pt idx="1">
                  <c:v>0.48494347552245948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2-4D3C-ACB5-094159D470CE}"/>
            </c:ext>
          </c:extLst>
        </c:ser>
        <c:ser>
          <c:idx val="1"/>
          <c:order val="1"/>
          <c:tx>
            <c:strRef>
              <c:f>Gender!$E$15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Gender!$E$16:$E$17</c:f>
              <c:numCache>
                <c:formatCode>0.0%</c:formatCode>
                <c:ptCount val="2"/>
                <c:pt idx="0">
                  <c:v>0.2298146216211592</c:v>
                </c:pt>
                <c:pt idx="1">
                  <c:v>0.31428041790013689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2-4D3C-ACB5-094159D47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DB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D55-400A-A2F5-F31CF43679F9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5-400A-A2F5-F31CF43679F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Adults'!$C$202:$C$203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'Table Adults'!$D$202:$D$203</c:f>
              <c:numCache>
                <c:formatCode>0.0%</c:formatCode>
                <c:ptCount val="2"/>
                <c:pt idx="0">
                  <c:v>0.1636938135749493</c:v>
                </c:pt>
                <c:pt idx="1">
                  <c:v>0.19837389707485598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6-4A4C-8218-E93191D9C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'Adult Table'!$B$12</c:f>
              <c:strCache>
                <c:ptCount val="1"/>
                <c:pt idx="0">
                  <c:v>Proportion of people living in the most deprived quartile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945-8959-ABF64B5FB38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'Adult Table'!$C$11:$D$11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'Adult Table'!$C$12:$D$12</c:f>
              <c:numCache>
                <c:formatCode>0%</c:formatCode>
                <c:ptCount val="2"/>
                <c:pt idx="0">
                  <c:v>0.22149333839335331</c:v>
                </c:pt>
                <c:pt idx="1">
                  <c:v>0.14085821455363842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0-4945-8959-ABF64B5FB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Age!$D$16:$D$18</c:f>
              <c:numCache>
                <c:formatCode>0.0%</c:formatCode>
                <c:ptCount val="3"/>
                <c:pt idx="0">
                  <c:v>0.28351354602389078</c:v>
                </c:pt>
                <c:pt idx="1">
                  <c:v>0.5234812607760555</c:v>
                </c:pt>
                <c:pt idx="2">
                  <c:v>0.6552390360229039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1-4AB7-A95B-8E532FED1642}"/>
            </c:ext>
          </c:extLst>
        </c:ser>
        <c:ser>
          <c:idx val="1"/>
          <c:order val="1"/>
          <c:tx>
            <c:strRef>
              <c:f>Age!$E$15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Age!$E$16:$E$18</c:f>
              <c:numCache>
                <c:formatCode>0.0%</c:formatCode>
                <c:ptCount val="3"/>
                <c:pt idx="0">
                  <c:v>0.27532186492495103</c:v>
                </c:pt>
                <c:pt idx="1">
                  <c:v>0.25078664552288255</c:v>
                </c:pt>
                <c:pt idx="2">
                  <c:v>0.2572892577762444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1-4AB7-A95B-8E532FED1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EconomicStatus!$D$20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(EconomicStatus!$D$21,EconomicStatus!$D$24)</c:f>
              <c:numCache>
                <c:formatCode>0.0%</c:formatCode>
                <c:ptCount val="2"/>
                <c:pt idx="0">
                  <c:v>0.36205927389704418</c:v>
                </c:pt>
                <c:pt idx="1">
                  <c:v>0.63795291747811322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F18-4869-8D19-1913E5B23C66}"/>
            </c:ext>
          </c:extLst>
        </c:ser>
        <c:ser>
          <c:idx val="1"/>
          <c:order val="1"/>
          <c:tx>
            <c:strRef>
              <c:f>EconomicStatus!$E$20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(EconomicStatus!$E$21,EconomicStatus!$E$24)</c:f>
              <c:numCache>
                <c:formatCode>0.0%</c:formatCode>
                <c:ptCount val="2"/>
                <c:pt idx="0">
                  <c:v>0.2646756203747152</c:v>
                </c:pt>
                <c:pt idx="1">
                  <c:v>0.28688421858775243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F18-4869-8D19-1913E5B23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UrbanRural!$D$17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UrbanRural!$D$18:$D$19</c:f>
              <c:numCache>
                <c:formatCode>0.0%</c:formatCode>
                <c:ptCount val="2"/>
                <c:pt idx="0">
                  <c:v>0.52513124806186762</c:v>
                </c:pt>
                <c:pt idx="1">
                  <c:v>0.43029217139847625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6-419A-9864-1F67ED2C2D6A}"/>
            </c:ext>
          </c:extLst>
        </c:ser>
        <c:ser>
          <c:idx val="1"/>
          <c:order val="1"/>
          <c:tx>
            <c:strRef>
              <c:f>UrbanRural!$E$17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UrbanRural!$E$18:$E$19</c:f>
              <c:numCache>
                <c:formatCode>0.0%</c:formatCode>
                <c:ptCount val="2"/>
                <c:pt idx="0">
                  <c:v>0.27548055438099134</c:v>
                </c:pt>
                <c:pt idx="1">
                  <c:v>0.26332796740907999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6-419A-9864-1F67ED2C2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Tenure!$P$19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Tenure!$P$20:$P$22</c:f>
              <c:numCache>
                <c:formatCode>0%</c:formatCode>
                <c:ptCount val="3"/>
                <c:pt idx="0">
                  <c:v>0.43230233236839666</c:v>
                </c:pt>
                <c:pt idx="1">
                  <c:v>0.44108768795172704</c:v>
                </c:pt>
                <c:pt idx="2">
                  <c:v>0.63782643592733523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6-4AD1-B205-B60A3742EFA4}"/>
            </c:ext>
          </c:extLst>
        </c:ser>
        <c:ser>
          <c:idx val="1"/>
          <c:order val="1"/>
          <c:tx>
            <c:strRef>
              <c:f>Tenure!$Q$19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Tenure!$Q$20:$Q$22</c:f>
              <c:numCache>
                <c:formatCode>0%</c:formatCode>
                <c:ptCount val="3"/>
                <c:pt idx="0">
                  <c:v>0.2471305035547002</c:v>
                </c:pt>
                <c:pt idx="1">
                  <c:v>0.3220963010276659</c:v>
                </c:pt>
                <c:pt idx="2">
                  <c:v>0.37144591881551586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6-4AD1-B205-B60A3742E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Ethnicity!$U$20:$U$22</c:f>
              <c:numCache>
                <c:formatCode>0%</c:formatCode>
                <c:ptCount val="3"/>
                <c:pt idx="0">
                  <c:v>0.34124733875951357</c:v>
                </c:pt>
                <c:pt idx="1">
                  <c:v>0.40545067680617569</c:v>
                </c:pt>
                <c:pt idx="2">
                  <c:v>0.4974739575240465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B-4894-B98E-8465475D590B}"/>
            </c:ext>
          </c:extLst>
        </c:ser>
        <c:ser>
          <c:idx val="1"/>
          <c:order val="1"/>
          <c:tx>
            <c:strRef>
              <c:f>Ethnicity!$V$19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Ethnicity!$V$20:$V$22</c:f>
              <c:numCache>
                <c:formatCode>0%</c:formatCode>
                <c:ptCount val="3"/>
                <c:pt idx="0">
                  <c:v>0.27919150611911986</c:v>
                </c:pt>
                <c:pt idx="1">
                  <c:v>0.21813408879397611</c:v>
                </c:pt>
                <c:pt idx="2">
                  <c:v>0.25040618700351713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B-4894-B98E-8465475D5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CarAvailability!$K$17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CarAvailability!$K$18:$K$19</c:f>
              <c:numCache>
                <c:formatCode>0.0%</c:formatCode>
                <c:ptCount val="2"/>
                <c:pt idx="0">
                  <c:v>0.36496015940206655</c:v>
                </c:pt>
                <c:pt idx="1">
                  <c:v>0.46422246557721875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1-400C-BDC9-F6086C2E0D5D}"/>
            </c:ext>
          </c:extLst>
        </c:ser>
        <c:ser>
          <c:idx val="1"/>
          <c:order val="1"/>
          <c:tx>
            <c:strRef>
              <c:f>CarAvailability!$L$17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CarAvailability!$L$18:$L$19</c:f>
              <c:numCache>
                <c:formatCode>0.0%</c:formatCode>
                <c:ptCount val="2"/>
                <c:pt idx="0">
                  <c:v>0.22483465899179564</c:v>
                </c:pt>
                <c:pt idx="1">
                  <c:v>0.3734581942713312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1-400C-BDC9-F6086C2E0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0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48% of adults with a disability are inactive, in comparison to 41%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54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2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6603-5FB8-46DC-3CA6-27F97164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6908A-73DA-4AF4-46FC-460564F6F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8433D-4D59-6919-2553-0A6984EE3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DDCE-D357-CB65-A142-43E33BF67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2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53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37F9-F4C7-40B4-73D4-A8FE3767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FBA0F-DEFB-DE0D-40B1-4744B595E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81AF6-546D-6BF3-DC20-BBDFC233C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C392E-6D4D-BD0F-8191-24249D684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9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754B4-5826-EC6F-15CB-D89F0155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2C454-1461-7B6A-DA3B-A477949B7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2C30E-B28F-60E5-893E-1976DFAA6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0EF8-1FC0-C21A-DC71-D731E46CA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5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C37EB-D633-274E-2867-F112E4C0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D07DB-D39F-5B64-C1E2-A93335196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25981-DE95-C415-C5DA-33F67854A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33BE7-6F4D-3195-F0C0-9D94D862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0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930F-49A3-D8A0-C869-69B8D252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A95D4-A0E0-2637-F217-715E1F96A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88AB9-24C2-AE15-801B-B3F3B9526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1316-1A61-E414-041A-6B3833B11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25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B427-9E5E-8A2D-3063-A499BFC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B0467-9C39-3A7C-D147-E7E76376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B3A4B-A893-DC7B-107C-A94184C55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963D-B276-6297-7E84-023A37463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BF7D-FD91-763D-720D-E1F6FF91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AFF23-48CE-D32D-44D0-4535CB7A2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CC159-9E6E-AC87-8497-1EFE566EC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23E7-75D5-DF4A-5090-048590403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77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C351-0A60-5112-92F6-4D89172D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16C84-23E6-4583-4FB3-C4E8379E6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EE9B1-6C57-8D9D-471E-D02F05B78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is a 3pp difference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72F7-A901-4B1F-9D34-C71C385E7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0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43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Has disability	No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36%	40%	</a:t>
            </a:r>
          </a:p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0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D054D-A6FC-362A-83C4-43026135C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8DB40-9D59-FD3A-4873-9E0BECB37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16532-08EF-5E6D-089C-F414000E7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Boy	44%	37%	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Girl	37%	36%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CCB9-23EC-A933-0A60-8863D35F1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06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2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White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36%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MEG	35%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1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2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47%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34%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FSM3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37%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FSM4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33%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33%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Socio-economic status and participation </a:t>
            </a:r>
          </a:p>
          <a:p>
            <a:r>
              <a:rPr lang="en-GB" dirty="0"/>
              <a:t>The percentage of pupils per school who are eligible for free school meals is used as a proxy measure of the socio-economic status of school children in Wales. Schools in the survey are placed into a Free School Meal (FSM) quartile – free FSM quartile 1 has a low percentage of pupils who are eligible for a free school meal and are considered to be the least deprived, and FSM 4 has a high percentage of pupils who are eligible – most deprived.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2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Primary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38%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Secondary</a:t>
            </a:r>
            <a:r>
              <a:rPr lang="en-GB" dirty="0"/>
              <a:t>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42%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35%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27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AB45-4028-A511-AE4C-2B92903B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3BC29-796A-AF3C-C007-322026B7C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FB335-F4FC-54E8-0334-A4068E1B6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7754F-A0E9-2CBE-587E-BA1ABA873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8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638B-A9F5-24A1-072D-54DF9D0F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B0C3C-2330-B8D7-36BC-18A61F7EE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135DC-EC84-C2F3-0F60-585E77074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sz="1800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sz="1800" dirty="0"/>
              <a:t> </a:t>
            </a:r>
          </a:p>
          <a:p>
            <a:r>
              <a:rPr lang="en-GB" dirty="0"/>
              <a:t>	75%	69%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52C02-0897-A657-A126-372D8F085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03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D213E-6A89-0A98-F1EB-5E7F7CE0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FC993-225C-7D17-D5D7-E7093FF3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09D1F-7AF3-D50E-E476-706D9678B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sz="1800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sz="1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Boy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81%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74%</a:t>
            </a:r>
            <a:r>
              <a:rPr lang="en-GB" sz="2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Girl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66%</a:t>
            </a:r>
            <a:r>
              <a:rPr lang="en-GB" sz="2800" dirty="0"/>
              <a:t>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91787-AD5F-9185-DD4F-5ECB89CA1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3C54-670C-E28A-3083-B71525B7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6A0D7-76F5-7247-A9A2-859EA9E21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7DC40-CF4F-39C3-929E-DBBD342B3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A1DF-67B9-7DB0-9DFF-4CC8D0B9D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54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73C8-CE36-BB1B-7C8D-AA963E11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8EFF0-A877-AAAE-84F3-AF5FD9969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D9548-B354-AD15-B1C5-ABA2A18F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Year 7-9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Year 10-11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65%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F4D0-EC22-F7A3-12F6-4A6435EEA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31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1E6D6-992E-3232-B9F4-D2F8B4AD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A5F07-40A0-60B4-EC68-ACBD027E4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14706-067E-BC05-DACF-B24D73D0E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Chinese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65%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60%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Asian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63%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Other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72%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66%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Black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74%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68%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White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69%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Mixed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77%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Arab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77%</a:t>
            </a:r>
            <a:r>
              <a:rPr lang="en-GB" sz="2800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BCE7-288C-8D38-FC23-86D4C33DF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90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4629E-9851-E2BA-020C-9776E38B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3D7A9-E14D-0778-64A5-D220CC35D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84A98-DAAD-154E-B605-6624DB756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27D06-197D-C8C7-D6F1-C28C6D7BD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F7D1-6D5F-963A-D760-653502CD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5BCD8-475C-4F27-21AB-8A2204CB8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1F2A2-116C-F27B-D712-C6FA584D0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No car 	66%</a:t>
            </a:r>
            <a:r>
              <a:rPr lang="fr-FR" dirty="0"/>
              <a:t> 	</a:t>
            </a:r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60%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Car 	76%</a:t>
            </a:r>
            <a:r>
              <a:rPr lang="fr-FR" dirty="0"/>
              <a:t> 	</a:t>
            </a:r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D5B6A-E46C-313F-9F33-5DD0BAA83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11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9A52-FACF-D918-079A-B7110F76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40C14-ADDB-3AD3-1CF2-DE50F2E76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B4300-B068-404E-6705-A47E22C73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 affluence families are more likely to be active. 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Wales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Low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64%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</a:t>
            </a:r>
          </a:p>
          <a:p>
            <a:r>
              <a:rPr lang="en-GB" dirty="0"/>
              <a:t>Med FAS	73%	67%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High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82%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05875-7997-4A6F-2C4B-93FA02821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51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4209F-BF39-42DB-8072-6238CD4E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71F89-8CAE-7C77-0349-2186D3EC5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A5269-99C1-FD7E-4369-071B254B8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Rural</a:t>
            </a:r>
            <a:r>
              <a:rPr lang="en-GB" sz="1200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sz="1200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sz="1200" dirty="0"/>
              <a:t> 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Urban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75%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68%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DB9C5-17E1-4DB5-7379-D8F59566E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65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B3D8-57AC-E389-E5AA-96F7EB46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0D504-154D-A9E2-842F-2C5972513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A3D75-E386-7569-4CCB-41CA5F718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Worst life (0-3)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52%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Best life (8-10)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ADF3-9689-8D5A-5A4F-4F138DFFE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08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E83CF-DA41-AD81-8CE1-585CC61D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31809-318A-3F22-90D8-25E81F51B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0A07D-E322-6AEA-C662-0F2DA28C3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A382-80A3-DA09-3D9A-D97ACF3D0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363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0668-46B8-2B0D-CC20-BC87E7409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A2953-E676-568F-60AB-C5703FD73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ADF7A-3CCC-EBE9-592B-AF5DE4875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>
                <a:latin typeface="+mn-lt"/>
              </a:rPr>
              <a:t>higher proportion </a:t>
            </a:r>
            <a:r>
              <a:rPr lang="en-GB" dirty="0"/>
              <a:t>of adults with a limiting illness or disability experience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 disadvantage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70B98-E907-1DC0-7CA9-94AE6DA28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41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Proportion of people (16-64) with a disability by ethnicity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3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B10F6-D72B-05B8-AC9E-E5A7FF45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A68E7-6668-E4C5-138B-36D52210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66A05-AA9E-39CA-5EA5-AE0A35BEE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03C90-CFDC-52D7-FBE0-3B564D8A8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9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7AF33-8F90-1D13-13B2-B3F8F8D4D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B876F-FCE5-17BE-5A96-534478891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D34C5-A0B6-7F53-B0D7-0075D4993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29% of adults without a limiting illness or disability speak Welsh</a:t>
            </a:r>
          </a:p>
          <a:p>
            <a:r>
              <a:rPr lang="en-GB" dirty="0"/>
              <a:t>Compared to 22% of those with a disability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344A-03B9-D339-8C98-9029D5606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21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is a 4pp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2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F7F38-FD2B-26C4-76E2-69612EEF6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40F40C-0ACB-6043-4DC7-A90D381B0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5DF11-801A-6DFB-BE03-1440BC323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6F853-BF9D-BD07-84B8-C41439EB6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713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9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1F4F7-B594-5552-C715-6CA6D47D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17916-3C66-E2D2-26C2-BBF8ACD24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45CF1-413D-9C86-CC3E-A57B52703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in 5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disabled workforce are in (NS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1 in 3 of those without a limiting illness or disability</a:t>
            </a:r>
            <a:endParaRPr kumimoji="0" lang="en-GB" sz="12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644D-FED3-2549-4191-DADC550A4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1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7C65B-BF52-D10B-C9C1-48A7E423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9B5F8-02E9-A4DC-C6C3-F1CACA710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01CB9-A71D-0C13-58AB-29D381085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Of all disabled people….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56% of working age people with a limiting illness in North Wales are economically inactive.  Compared to 18% without a limiting illness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23C39-F75E-7826-6474-8167179AD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0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605F-4678-06A9-C9CB-509655F4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4E5D7-46B1-47A6-011D-450C12D98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82966-6378-7F87-4DD1-50593C9E8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915F-EEFB-3A63-EF0E-1DCB6F0EF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6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B32F-3678-7014-5C0B-FB781082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7EC8B-0771-89B9-D885-B23C2568F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6FF3C-5B95-D6C6-2684-EC407C3AF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350BD-889A-F1A0-6C95-A9F53DCAD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8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1767-C347-BD5B-E8B4-FC01ED8A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32857-2B33-A6B3-0412-7D6E52450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39C04-4CA5-89C7-2CD8-EF4389928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DD33-A058-48E7-446B-274C563B0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1180177D-7320-4B07-C88A-82465A6DDCE3}"/>
              </a:ext>
            </a:extLst>
          </p:cNvPr>
          <p:cNvSpPr/>
          <p:nvPr userDrawn="1"/>
        </p:nvSpPr>
        <p:spPr>
          <a:xfrm rot="16200000">
            <a:off x="192883" y="6032655"/>
            <a:ext cx="656654" cy="656654"/>
          </a:xfrm>
          <a:prstGeom prst="pie">
            <a:avLst>
              <a:gd name="adj1" fmla="val 10672323"/>
              <a:gd name="adj2" fmla="val 16200000"/>
            </a:avLst>
          </a:prstGeom>
          <a:solidFill>
            <a:srgbClr val="66B4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42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265E2-D863-229A-8C94-7804D2003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9706" y="4774021"/>
            <a:ext cx="1457764" cy="1485831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752E6B-7740-9764-2301-DB91F7A7B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409018" y="4656183"/>
            <a:ext cx="813959" cy="16376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A166A5-7A56-2E67-1AEA-64324690104D}"/>
              </a:ext>
            </a:extLst>
          </p:cNvPr>
          <p:cNvSpPr>
            <a:spLocks noChangeAspect="1"/>
          </p:cNvSpPr>
          <p:nvPr userDrawn="1"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tx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83489-13A0-096E-9094-7872692B5056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0-15 years</a:t>
            </a:r>
          </a:p>
        </p:txBody>
      </p:sp>
    </p:spTree>
    <p:extLst>
      <p:ext uri="{BB962C8B-B14F-4D97-AF65-F5344CB8AC3E}">
        <p14:creationId xmlns:p14="http://schemas.microsoft.com/office/powerpoint/2010/main" val="12201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983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DF90B857-69A7-1758-10E4-46FFE13D3F6E}"/>
              </a:ext>
            </a:extLst>
          </p:cNvPr>
          <p:cNvSpPr/>
          <p:nvPr userDrawn="1"/>
        </p:nvSpPr>
        <p:spPr>
          <a:xfrm>
            <a:off x="11332914" y="6009673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1818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0"/>
            <a:ext cx="4604997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47AE44-2AC2-0639-C65B-C3F7FF9AE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58" r="2800"/>
          <a:stretch/>
        </p:blipFill>
        <p:spPr>
          <a:xfrm>
            <a:off x="3104711" y="4359063"/>
            <a:ext cx="2361600" cy="2361600"/>
          </a:xfrm>
          <a:prstGeom prst="ellipse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89288-A07B-6CB0-23BB-CFB339EBE2B3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6844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2461283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21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Sport Survey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‘hooked on sport’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48957-8D18-281E-D7DB-C77E0CE4F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273" y="636793"/>
            <a:ext cx="1643591" cy="16435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55FB1EB-B4CB-E04B-CF8C-9400C4DA41AD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84638-1DA9-1B41-5975-D31CA79EAE4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38B9A-EF31-AFFC-8F08-7B985BB0157B}"/>
              </a:ext>
            </a:extLst>
          </p:cNvPr>
          <p:cNvSpPr/>
          <p:nvPr userDrawn="1"/>
        </p:nvSpPr>
        <p:spPr>
          <a:xfrm>
            <a:off x="4583017" y="4153725"/>
            <a:ext cx="7083846" cy="1068270"/>
          </a:xfrm>
          <a:prstGeom prst="rect">
            <a:avLst/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B892EC1-35A2-B2A8-17A3-94E10F6B981D}"/>
              </a:ext>
            </a:extLst>
          </p:cNvPr>
          <p:cNvSpPr/>
          <p:nvPr userDrawn="1"/>
        </p:nvSpPr>
        <p:spPr>
          <a:xfrm rot="5400000">
            <a:off x="6438478" y="-301720"/>
            <a:ext cx="3372917" cy="7083847"/>
          </a:xfrm>
          <a:prstGeom prst="triangle">
            <a:avLst>
              <a:gd name="adj" fmla="val 77055"/>
            </a:avLst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321725"/>
            <a:ext cx="604270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rgbClr val="6F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49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1782CA5-E6FA-CB66-235D-7516206696C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59588" y="772357"/>
            <a:ext cx="4259904" cy="553078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CF1C-5D42-633B-A275-645FC5F8C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0580" cy="63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7611038" y="6391886"/>
            <a:ext cx="37994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combined, age 16-64</a:t>
            </a:r>
          </a:p>
        </p:txBody>
      </p:sp>
    </p:spTree>
    <p:extLst>
      <p:ext uri="{BB962C8B-B14F-4D97-AF65-F5344CB8AC3E}">
        <p14:creationId xmlns:p14="http://schemas.microsoft.com/office/powerpoint/2010/main" val="300038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5C9C-BC72-15B8-28ED-C715458B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39DE-A425-2067-1E1A-A2C6AC1C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2420-F8B6-A034-6459-F6C91126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81D-6979-451E-BF0A-8BDE53C5A1D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DFDB-AC08-A1DE-52AA-9187BF9D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7022-8A89-2CF5-2006-D9310342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F9A4-916A-400C-93F3-1DFB21580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2461283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F5EA71D-A111-E2C6-E0D2-62437F327AA3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9E253-41E0-98EF-9477-8F7D23CE3191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34E444-C9FD-A854-E7BF-6D48E1DDB95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87A0CA-4F63-C9D1-E671-90185D234792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E97B2D-0741-95FC-9A9C-887BE7103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832742-6C35-9ED2-93B4-557B8B63C061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6DA0BB2-1499-B21F-96D3-5CA3911219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ABF8658-0702-C5A1-B0D9-2B86B7B5ED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6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294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09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4B625-852D-3E7A-1C10-122106D02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04" y="-4422"/>
            <a:ext cx="4274820" cy="6355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23343" y="0"/>
            <a:ext cx="4289458" cy="6351584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42628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4091830" y="6181375"/>
            <a:ext cx="342000" cy="342000"/>
            <a:chOff x="1895330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3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93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81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3373314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9CD900-A0F7-C319-6270-80C8BD085E76}"/>
              </a:ext>
            </a:extLst>
          </p:cNvPr>
          <p:cNvSpPr/>
          <p:nvPr userDrawn="1"/>
        </p:nvSpPr>
        <p:spPr>
          <a:xfrm flipH="1">
            <a:off x="11875" y="1923804"/>
            <a:ext cx="11633039" cy="2921328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448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rgbClr val="6F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46434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22813-3BB2-6C39-E860-472C1E968720}"/>
              </a:ext>
            </a:extLst>
          </p:cNvPr>
          <p:cNvSpPr txBox="1"/>
          <p:nvPr userDrawn="1"/>
        </p:nvSpPr>
        <p:spPr>
          <a:xfrm>
            <a:off x="1738489" y="5526763"/>
            <a:ext cx="93472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April and March 2022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12,576 interviews took place exceeding the target of 12,000 for the full survey year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481F-5BF3-4700-C962-1AD1152FFFC4}"/>
              </a:ext>
            </a:extLst>
          </p:cNvPr>
          <p:cNvSpPr txBox="1"/>
          <p:nvPr userDrawn="1"/>
        </p:nvSpPr>
        <p:spPr>
          <a:xfrm>
            <a:off x="1738488" y="1496330"/>
            <a:ext cx="934719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2016-17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onwards the survey includes topics previously covered by the Welsh Health Survey, Active Adults Survey, Arts in Wales Survey, and Welsh Outdoor Recreation Survey.  This took the form of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random sample, 45 minute face-to-face survey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of around 12,000 adults each year (aged 16+) living in private households across Wales.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2340F-A364-2095-5522-1562A392E70F}"/>
              </a:ext>
            </a:extLst>
          </p:cNvPr>
          <p:cNvSpPr txBox="1"/>
          <p:nvPr userDrawn="1"/>
        </p:nvSpPr>
        <p:spPr>
          <a:xfrm>
            <a:off x="1738488" y="2934522"/>
            <a:ext cx="9347199" cy="17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 May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due to the Covid-19 pandemic, the survey was redesigned as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20-minute telephone survey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May to December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respondents came from those who had completed the National Survey face-to-face in previous years and who had agreed to be re-contacted for further research.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January 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a fresh sample of households was selected at random.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07D648-4C97-8411-804D-8F2BD2D05F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0665" y="1393738"/>
            <a:ext cx="493" cy="546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30D714-5947-F60A-D7A7-60623DB69FE2}"/>
              </a:ext>
            </a:extLst>
          </p:cNvPr>
          <p:cNvGrpSpPr/>
          <p:nvPr userDrawn="1"/>
        </p:nvGrpSpPr>
        <p:grpSpPr>
          <a:xfrm>
            <a:off x="889665" y="1614584"/>
            <a:ext cx="342000" cy="342000"/>
            <a:chOff x="4101355" y="6181375"/>
            <a:chExt cx="342000" cy="342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AA550F-FC46-6D3F-F363-D6F9D7A2B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5B6E7E-52D7-FB54-9C77-1EF102D211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CB7D00-61D7-D861-03BE-20B14E88DCC4}"/>
              </a:ext>
            </a:extLst>
          </p:cNvPr>
          <p:cNvGrpSpPr/>
          <p:nvPr userDrawn="1"/>
        </p:nvGrpSpPr>
        <p:grpSpPr>
          <a:xfrm>
            <a:off x="889665" y="2926839"/>
            <a:ext cx="342000" cy="342000"/>
            <a:chOff x="4101355" y="6181375"/>
            <a:chExt cx="342000" cy="34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01DA4E-E66F-24B0-309E-6B4B2992F2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6A0120-2C70-85B8-F610-7A75D696D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592D6D-C3E9-EEEB-7E61-AFD49311912C}"/>
              </a:ext>
            </a:extLst>
          </p:cNvPr>
          <p:cNvGrpSpPr/>
          <p:nvPr userDrawn="1"/>
        </p:nvGrpSpPr>
        <p:grpSpPr>
          <a:xfrm>
            <a:off x="894364" y="3646616"/>
            <a:ext cx="342000" cy="342000"/>
            <a:chOff x="4101355" y="618137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E569E7-406C-A5C0-D273-E9B6B2911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A8A2-0DD8-D8D2-B135-A88777130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DC9B24-49AF-E4F4-4016-94B3C396CA33}"/>
              </a:ext>
            </a:extLst>
          </p:cNvPr>
          <p:cNvGrpSpPr/>
          <p:nvPr userDrawn="1"/>
        </p:nvGrpSpPr>
        <p:grpSpPr>
          <a:xfrm>
            <a:off x="899063" y="4366393"/>
            <a:ext cx="342000" cy="342000"/>
            <a:chOff x="4101355" y="6181375"/>
            <a:chExt cx="342000" cy="34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F4D58B-5DAF-8ADA-8A7C-F0B3A7EEC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985801-87B9-C86B-3FBC-687D41FAD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2C91B6-D745-D193-B729-568DFA299C17}"/>
              </a:ext>
            </a:extLst>
          </p:cNvPr>
          <p:cNvGrpSpPr/>
          <p:nvPr userDrawn="1"/>
        </p:nvGrpSpPr>
        <p:grpSpPr>
          <a:xfrm>
            <a:off x="903762" y="5566907"/>
            <a:ext cx="342000" cy="342000"/>
            <a:chOff x="4101355" y="618137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38724D-2402-6EEA-2851-2F2D4C42F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E5AF64-B5F8-B4AD-DD0A-0F20A5C8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9D78A-D371-9094-2897-B45DA9040ADE}"/>
              </a:ext>
            </a:extLst>
          </p:cNvPr>
          <p:cNvSpPr txBox="1"/>
          <p:nvPr userDrawn="1"/>
        </p:nvSpPr>
        <p:spPr>
          <a:xfrm>
            <a:off x="1738487" y="4777779"/>
            <a:ext cx="853440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National Survey for Wales 2021-22 involved conducting interviews with people aged 16 and over based on a randomly selected sample of residential addresses across Wales.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48EE7-1FC4-0470-011B-C5C2CC3CB3D5}"/>
              </a:ext>
            </a:extLst>
          </p:cNvPr>
          <p:cNvSpPr/>
          <p:nvPr userDrawn="1"/>
        </p:nvSpPr>
        <p:spPr>
          <a:xfrm>
            <a:off x="0" y="180622"/>
            <a:ext cx="9572978" cy="12131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2F66A-E23D-541C-CCD1-B123020C0409}"/>
              </a:ext>
            </a:extLst>
          </p:cNvPr>
          <p:cNvSpPr txBox="1"/>
          <p:nvPr userDrawn="1"/>
        </p:nvSpPr>
        <p:spPr>
          <a:xfrm>
            <a:off x="0" y="491714"/>
            <a:ext cx="94811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 Survey for Wales Methodology</a:t>
            </a:r>
          </a:p>
        </p:txBody>
      </p:sp>
    </p:spTree>
    <p:extLst>
      <p:ext uri="{BB962C8B-B14F-4D97-AF65-F5344CB8AC3E}">
        <p14:creationId xmlns:p14="http://schemas.microsoft.com/office/powerpoint/2010/main" val="231758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5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8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30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714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15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53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14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8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7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356506-8F15-7DAF-917A-E50116F4C4A0}"/>
              </a:ext>
            </a:extLst>
          </p:cNvPr>
          <p:cNvSpPr/>
          <p:nvPr userDrawn="1"/>
        </p:nvSpPr>
        <p:spPr>
          <a:xfrm>
            <a:off x="0" y="4171175"/>
            <a:ext cx="11661824" cy="2181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653BC8-AF96-FC71-A3B4-5C19A45A74AE}"/>
              </a:ext>
            </a:extLst>
          </p:cNvPr>
          <p:cNvSpPr>
            <a:spLocks noChangeAspect="1"/>
          </p:cNvSpPr>
          <p:nvPr userDrawn="1"/>
        </p:nvSpPr>
        <p:spPr>
          <a:xfrm>
            <a:off x="9102738" y="17324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F13864-F313-35AF-1EAB-B6382699E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57332" y="682411"/>
            <a:ext cx="1253369" cy="12533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A149CE-00FC-B34E-8D6A-E85288B2F1D1}"/>
              </a:ext>
            </a:extLst>
          </p:cNvPr>
          <p:cNvSpPr txBox="1"/>
          <p:nvPr userDrawn="1"/>
        </p:nvSpPr>
        <p:spPr>
          <a:xfrm>
            <a:off x="2434598" y="4189888"/>
            <a:ext cx="7526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03D1BC37-4E76-C43B-2EB4-3C644A68BA43}"/>
              </a:ext>
            </a:extLst>
          </p:cNvPr>
          <p:cNvSpPr/>
          <p:nvPr userDrawn="1"/>
        </p:nvSpPr>
        <p:spPr>
          <a:xfrm>
            <a:off x="11333093" y="6009852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66B4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60522E-60BA-2787-2E6B-EC2B4FC15AFE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D055C6E-B00D-1FB2-415E-A28A7C5648B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4AA03E-E660-40FE-23A3-5B1F6157A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CBF26D-A0D6-F503-C3B1-DEEB03699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AB76F-7810-49E9-C239-5E288897647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158BEB8-CE0B-4362-5D6F-5B333020FEE5}"/>
              </a:ext>
            </a:extLst>
          </p:cNvPr>
          <p:cNvGrpSpPr/>
          <p:nvPr userDrawn="1"/>
        </p:nvGrpSpPr>
        <p:grpSpPr>
          <a:xfrm>
            <a:off x="5214991" y="-406080"/>
            <a:ext cx="6283996" cy="2172784"/>
            <a:chOff x="5209392" y="-214686"/>
            <a:chExt cx="6283996" cy="21727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CD15B1-1B7C-9A34-3F9A-0F1D3868CF31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013E43E-A0FF-3EBE-0E8E-EFE68280AC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15206F-5569-A2B3-0E9C-84F33820405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DF78F6B-EF27-7E39-8965-671017BCD6A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1AF5A43-AA77-7428-C78F-3E3EC5CC9C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74DCC3-1CA9-65AF-5FD7-3E4D9856508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83328F-7BB5-42B1-E58C-F2F231FC7ED9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4DE1A0-BC42-38D5-5D51-0DAD8CDDB5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A411C9-1532-1375-C762-380A9FAFF8E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399139-D9CC-7184-3C6C-7C2BB3A49F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318D88-19AD-8875-1601-E7D32EFBC4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28B43B-4B54-59DD-EFDB-DEDB3234839D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21D01E-3708-8159-8699-B468E79F03E4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5E4D78C-AF4D-9329-A1BE-E7E32678CD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9AC207-7ADC-8613-5DEE-FDFA4B4EAD2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38E0CE-F16F-B849-2648-BD912EC8ED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6D70950-F8D8-8D52-B131-09E2F03DC5F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A6EC533-442C-95CC-088A-5D396C909DF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409B7DF-1D6E-0380-FC6B-A3F3125F74FE}"/>
              </a:ext>
            </a:extLst>
          </p:cNvPr>
          <p:cNvGrpSpPr/>
          <p:nvPr userDrawn="1"/>
        </p:nvGrpSpPr>
        <p:grpSpPr>
          <a:xfrm flipH="1">
            <a:off x="5214991" y="845641"/>
            <a:ext cx="6283996" cy="2172784"/>
            <a:chOff x="5289884" y="1133181"/>
            <a:chExt cx="6283996" cy="217278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F5868AA-D981-2BF1-9F66-0DE167D80C04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38C41AF-0C41-F243-17E9-7BFE81DD2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22E152F-E42E-A822-DBEF-B93F3221259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CCA9F03-E412-D79D-0437-37C8A8B423F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B253157-50FC-44B4-67DE-F65B4319B4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CC3754-B576-9EB3-00CF-1AC40A96D26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BB2B68D-0C89-E60F-CF41-89E237CFD63F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ACBDF57-65E9-9BD1-22F0-94A8EEF55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D64EFDB-F205-5867-61DD-61763D69376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E53FA6D-61D3-629E-37DF-FB3D7251CD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04280F4-4A10-1D16-5DD8-5F5A68C1063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38BE4AF-E849-9082-0D2B-89A518BD3A22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989760-4E82-A43E-ADCF-DA29CD9688E8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C5936BE-4C00-2EF3-2AF0-4741DE91E9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C57D999-152F-7B8F-CF35-D2FBD5223C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B8280DD-A276-2400-AE78-CC2F770118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84191BA-11FB-4F28-625D-D060C07044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98D1A3B-2DD7-0322-7839-8CFA5CA288A3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25E54A-F8F8-CDDD-9A6F-FA2040B40184}"/>
              </a:ext>
            </a:extLst>
          </p:cNvPr>
          <p:cNvGrpSpPr/>
          <p:nvPr userDrawn="1"/>
        </p:nvGrpSpPr>
        <p:grpSpPr>
          <a:xfrm>
            <a:off x="5214991" y="2097362"/>
            <a:ext cx="6283996" cy="2172784"/>
            <a:chOff x="5209392" y="-214686"/>
            <a:chExt cx="6283996" cy="217278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F805134-F37F-78C7-2DC2-30E0432339A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E792152-11AE-4741-9DDD-FFFB2DAF46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B7CB6E1-F385-8C3A-3037-2BA259245ED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0380750-9659-B99F-44C8-B6ED9916264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5DA5746-8D79-DABF-839F-10D3402E946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11B4137-1170-1A53-FF15-0FE340B7CEE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805FF9D-CCFC-5D61-7082-2F0E53EE46D0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7CD3054-AD9A-FA75-4FF5-D40FC6FE75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10206C-6A54-AC4A-76AB-95DCA30E569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28B3185-CCF1-27EF-AC7A-5FDDBEF399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5B6D2EC-282F-2E64-AFB9-84F871D9B3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FCF8203-A6F1-4183-550D-99A67C366A6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30DB579-26B6-71DE-F6FA-F92A5366D693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E26ED5D-857A-98D2-1B34-8825C74CD8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913BA8B-BC4F-7924-2A38-64A730B8E7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344F921-A7D4-A508-F3D7-9C34FAC52D7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38B53B9-49BF-C00F-F917-F75C7CB7D3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86E11FA-27E3-4C97-09AD-488CDA0EB03F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3961ED8-E1F7-E528-7ABF-21DEA40E33F8}"/>
              </a:ext>
            </a:extLst>
          </p:cNvPr>
          <p:cNvGrpSpPr/>
          <p:nvPr userDrawn="1"/>
        </p:nvGrpSpPr>
        <p:grpSpPr>
          <a:xfrm flipH="1">
            <a:off x="5214991" y="3349083"/>
            <a:ext cx="6283996" cy="2172784"/>
            <a:chOff x="5289884" y="1133181"/>
            <a:chExt cx="6283996" cy="217278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F49F74A-C621-3E52-221F-FBD6754CBD60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588EC5FB-47F5-7842-45FA-13E7D39A65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EEB0A72-24B6-CCDD-0D7E-E9F4745E98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8AA56F6-1FB5-25D6-2DA4-0EEB16A5CB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490AAA4-E7B9-6DB9-7812-AF98FEC579D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448A7A1-0769-CB0D-A222-74565552418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39F771D-47D9-C887-06A9-4D9CA10B50A3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887B87D0-B229-75A4-AFED-F46EC8E471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5A833CC-1C26-52EC-1613-0C907012D0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BA6B68B-1FC6-49B0-94D5-C2C273163F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59DEE2E-6635-BFA4-AC24-A96FDF3653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F5DA245-21A4-4AE1-55E3-E1471297FB0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2BF28A2-7BB0-DE6C-1FC8-D6CBA20BECC4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EB06BF14-2362-A1F7-D266-8A93932F4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BB887BC-DF2B-D343-40FA-F51D8759F55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6E62579-E157-CF98-678E-7B65220B109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9E7ED41-AB0D-D195-A68D-DF91224096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11A3840-DA07-8B51-2F1F-CA00155B8F2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04BA17-CA81-2282-EE63-EFE4C8404EB3}"/>
              </a:ext>
            </a:extLst>
          </p:cNvPr>
          <p:cNvGrpSpPr/>
          <p:nvPr userDrawn="1"/>
        </p:nvGrpSpPr>
        <p:grpSpPr>
          <a:xfrm>
            <a:off x="5214991" y="4600804"/>
            <a:ext cx="6283996" cy="2172784"/>
            <a:chOff x="5209392" y="-214686"/>
            <a:chExt cx="6283996" cy="217278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A724AD7-77E8-64AD-D14D-BD039767F7E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18ACCAE1-8BA0-3F3A-10D0-139EF413A9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261FFD-06D1-42CF-3157-BB80EA2B585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7BE45EE-9C6F-198E-62FF-4D48E6D307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7EAD24A-6ABB-EDB1-243A-537EC8E00EC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66E879D-D98D-540F-588D-99D6D23C27F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0E731BE-07B0-308C-D3B0-CA13F4746277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64A18E92-EAB7-62BD-8B0F-0C4DD680BF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6AE14AC-3E23-FAE5-13DE-1195EA9D1E7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BFC3CAC-3396-3AD4-5610-1BAE9324C9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0D13137-D395-3831-FE28-24796E3B53D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BE72625-2275-698A-B408-55C84488914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D866B2B-3D13-5F6B-D3AC-4431B72EFD60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CE3A1A4F-408C-B4E5-BE0F-8272850AE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78CB64-965B-3AA3-BE02-16BE9752CB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C804D3D-DB86-20A2-3254-9D08D8AC299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56652AB-D963-DFE7-C86B-7223F089DA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939C812-893E-14F7-457E-107A43E5925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9B72B81-8786-8BDF-76D6-7E83587CFFE5}"/>
              </a:ext>
            </a:extLst>
          </p:cNvPr>
          <p:cNvSpPr/>
          <p:nvPr userDrawn="1"/>
        </p:nvSpPr>
        <p:spPr>
          <a:xfrm>
            <a:off x="4867504" y="-27432"/>
            <a:ext cx="6665450" cy="63253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row: Pentagon 137">
            <a:extLst>
              <a:ext uri="{FF2B5EF4-FFF2-40B4-BE49-F238E27FC236}">
                <a16:creationId xmlns:a16="http://schemas.microsoft.com/office/drawing/2014/main" id="{18CC7D51-F02B-078D-4CB9-CF77D01B3C73}"/>
              </a:ext>
            </a:extLst>
          </p:cNvPr>
          <p:cNvSpPr/>
          <p:nvPr userDrawn="1"/>
        </p:nvSpPr>
        <p:spPr>
          <a:xfrm>
            <a:off x="0" y="2499547"/>
            <a:ext cx="7003473" cy="153417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93D227E-7651-E38C-0A13-DC577A2ABEAA}"/>
              </a:ext>
            </a:extLst>
          </p:cNvPr>
          <p:cNvSpPr>
            <a:spLocks noChangeAspect="1"/>
          </p:cNvSpPr>
          <p:nvPr userDrawn="1"/>
        </p:nvSpPr>
        <p:spPr>
          <a:xfrm>
            <a:off x="7181884" y="1716922"/>
            <a:ext cx="3190383" cy="3190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CF353EC-568F-590A-D664-9A941DCBA733}"/>
              </a:ext>
            </a:extLst>
          </p:cNvPr>
          <p:cNvSpPr txBox="1"/>
          <p:nvPr userDrawn="1"/>
        </p:nvSpPr>
        <p:spPr>
          <a:xfrm>
            <a:off x="6942898" y="2478887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03B1A50-24F5-4244-383A-4B4577D3A18F}"/>
              </a:ext>
            </a:extLst>
          </p:cNvPr>
          <p:cNvSpPr txBox="1"/>
          <p:nvPr userDrawn="1"/>
        </p:nvSpPr>
        <p:spPr>
          <a:xfrm>
            <a:off x="6942898" y="3477253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</p:txBody>
      </p:sp>
      <p:sp>
        <p:nvSpPr>
          <p:cNvPr id="142" name="Text Placeholder 16">
            <a:extLst>
              <a:ext uri="{FF2B5EF4-FFF2-40B4-BE49-F238E27FC236}">
                <a16:creationId xmlns:a16="http://schemas.microsoft.com/office/drawing/2014/main" id="{E42E871D-8125-B21F-19E0-F638B86DD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2454" y="3039339"/>
            <a:ext cx="2748903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A0F67080-D623-8E35-E1DC-1D63B7558C29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66B4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5B45BF-1735-A927-A55C-2D2601566E4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86DEE4-2A94-8AD9-C23B-4782D1563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31E644-1ED0-3791-E48E-78A0557CEB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79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581554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93805" y="765314"/>
            <a:ext cx="7956775" cy="53227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F6615-B774-1C4B-2D4B-52E08A6CAD5A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165766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A05BE-D056-F054-FC95-EC2899BB8FFF}"/>
              </a:ext>
            </a:extLst>
          </p:cNvPr>
          <p:cNvGrpSpPr/>
          <p:nvPr userDrawn="1"/>
        </p:nvGrpSpPr>
        <p:grpSpPr>
          <a:xfrm>
            <a:off x="3069756" y="4333464"/>
            <a:ext cx="2362559" cy="2362559"/>
            <a:chOff x="3069756" y="4333464"/>
            <a:chExt cx="2362559" cy="23625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0D1B72-649E-1980-A678-50720A88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7283" y="4757845"/>
              <a:ext cx="1470504" cy="14705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DE5981-55DA-1B69-BC2F-36B6310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91451" y="4757845"/>
              <a:ext cx="1470504" cy="14705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45D05D-04BB-0C74-D515-EC5A84BC07E4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BFB30C-9CC9-74B7-0F2D-59AD2295336B}"/>
              </a:ext>
            </a:extLst>
          </p:cNvPr>
          <p:cNvSpPr/>
          <p:nvPr userDrawn="1"/>
        </p:nvSpPr>
        <p:spPr>
          <a:xfrm>
            <a:off x="3385688" y="4614301"/>
            <a:ext cx="1730695" cy="180088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247A52B-78D2-8DDA-E1CF-03BD4B5BE1E5}"/>
              </a:ext>
            </a:extLst>
          </p:cNvPr>
          <p:cNvSpPr/>
          <p:nvPr userDrawn="1"/>
        </p:nvSpPr>
        <p:spPr>
          <a:xfrm rot="10800000">
            <a:off x="4433784" y="4679020"/>
            <a:ext cx="586386" cy="74220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Graphic 16" descr="Pound with solid fill">
            <a:extLst>
              <a:ext uri="{FF2B5EF4-FFF2-40B4-BE49-F238E27FC236}">
                <a16:creationId xmlns:a16="http://schemas.microsoft.com/office/drawing/2014/main" id="{36A659A8-DD71-53A2-3A90-0B8F175C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2253" y="5181023"/>
            <a:ext cx="625110" cy="650462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04273E-33EA-BD57-7B21-16C093E51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15" y="5742950"/>
            <a:ext cx="683330" cy="711042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05BC3A-8D27-F900-34B9-EBE38F8CB8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41" y="4609453"/>
            <a:ext cx="780135" cy="811773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1D4594-2CA9-3C26-A953-2FD72C4586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75" y="5206655"/>
            <a:ext cx="833407" cy="8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2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CC871-DEF6-7CC7-43E6-E83D30E8DD1F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North Wales</a:t>
            </a:r>
          </a:p>
        </p:txBody>
      </p:sp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37EE8D0A-95CA-64CC-F67E-51DF1A4B3857}"/>
              </a:ext>
            </a:extLst>
          </p:cNvPr>
          <p:cNvSpPr/>
          <p:nvPr userDrawn="1"/>
        </p:nvSpPr>
        <p:spPr>
          <a:xfrm rot="16200000">
            <a:off x="210813" y="6032655"/>
            <a:ext cx="656654" cy="656654"/>
          </a:xfrm>
          <a:prstGeom prst="pie">
            <a:avLst>
              <a:gd name="adj1" fmla="val 10844585"/>
              <a:gd name="adj2" fmla="val 16200000"/>
            </a:avLst>
          </a:prstGeom>
          <a:solidFill>
            <a:srgbClr val="66B4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185FD-6755-BC69-1369-32BAA6E45923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North Wales</a:t>
            </a:r>
          </a:p>
        </p:txBody>
      </p:sp>
    </p:spTree>
    <p:extLst>
      <p:ext uri="{BB962C8B-B14F-4D97-AF65-F5344CB8AC3E}">
        <p14:creationId xmlns:p14="http://schemas.microsoft.com/office/powerpoint/2010/main" val="10861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55" r:id="rId2"/>
    <p:sldLayoutId id="2147484110" r:id="rId3"/>
    <p:sldLayoutId id="21474841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tial Circle 7">
            <a:extLst>
              <a:ext uri="{FF2B5EF4-FFF2-40B4-BE49-F238E27FC236}">
                <a16:creationId xmlns:a16="http://schemas.microsoft.com/office/drawing/2014/main" id="{945FC35A-D824-898B-F75D-2E2DB1A34378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66B4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FB116-86CE-6C23-DBFF-224F4999CA5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9436A8F-D5FA-4449-F038-46A052512BEC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D1A30F-E2A8-8822-D45B-A01F478B80E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B21E78-7F59-269A-70C1-9631E205862C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1E5D147-25B0-648D-2BAE-7AE236B64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C875AAC-69D1-478C-0456-DAA8BDF97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5B2D75-DCC2-C296-D029-345CF62A9133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North Wales</a:t>
            </a:r>
          </a:p>
        </p:txBody>
      </p:sp>
    </p:spTree>
    <p:extLst>
      <p:ext uri="{BB962C8B-B14F-4D97-AF65-F5344CB8AC3E}">
        <p14:creationId xmlns:p14="http://schemas.microsoft.com/office/powerpoint/2010/main" val="29450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4" r:id="rId2"/>
    <p:sldLayoutId id="2147484118" r:id="rId3"/>
    <p:sldLayoutId id="2147484012" r:id="rId4"/>
    <p:sldLayoutId id="2147484117" r:id="rId5"/>
    <p:sldLayoutId id="2147484113" r:id="rId6"/>
    <p:sldLayoutId id="2147484031" r:id="rId7"/>
    <p:sldLayoutId id="2147484112" r:id="rId8"/>
    <p:sldLayoutId id="2147484075" r:id="rId9"/>
    <p:sldLayoutId id="2147484121" r:id="rId10"/>
    <p:sldLayoutId id="2147484030" r:id="rId11"/>
    <p:sldLayoutId id="2147484107" r:id="rId12"/>
    <p:sldLayoutId id="2147484120" r:id="rId13"/>
    <p:sldLayoutId id="21474840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01" r:id="rId2"/>
    <p:sldLayoutId id="2147484123" r:id="rId3"/>
    <p:sldLayoutId id="2147484132" r:id="rId4"/>
    <p:sldLayoutId id="2147484098" r:id="rId5"/>
    <p:sldLayoutId id="2147484099" r:id="rId6"/>
    <p:sldLayoutId id="2147484100" r:id="rId7"/>
    <p:sldLayoutId id="2147484109" r:id="rId8"/>
    <p:sldLayoutId id="21474841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7EA1EC-8D9D-F759-8C0F-2FF592B55D71}"/>
              </a:ext>
            </a:extLst>
          </p:cNvPr>
          <p:cNvSpPr txBox="1"/>
          <p:nvPr/>
        </p:nvSpPr>
        <p:spPr>
          <a:xfrm>
            <a:off x="593312" y="-115910"/>
            <a:ext cx="5923398" cy="7971413"/>
          </a:xfrm>
          <a:prstGeom prst="rect">
            <a:avLst/>
          </a:prstGeom>
          <a:solidFill>
            <a:srgbClr val="66B32D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North Wales: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An insight into physical activity behaviours of our disabled population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April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 descr="A green circle with a white map&#10;&#10;AI-generated content may be incorrect.">
            <a:extLst>
              <a:ext uri="{FF2B5EF4-FFF2-40B4-BE49-F238E27FC236}">
                <a16:creationId xmlns:a16="http://schemas.microsoft.com/office/drawing/2014/main" id="{FD5CD4B8-ED8E-1388-23EB-2C45EFA04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84" y="696104"/>
            <a:ext cx="3780000" cy="37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247E0-8E85-20EF-2D44-45D4BB8E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16" y="-115910"/>
            <a:ext cx="2298154" cy="1624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EC1822-4279-68E5-AAE1-49298A53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5419725"/>
            <a:ext cx="3181350" cy="1438275"/>
          </a:xfrm>
          <a:prstGeom prst="rect">
            <a:avLst/>
          </a:prstGeom>
        </p:spPr>
      </p:pic>
      <p:pic>
        <p:nvPicPr>
          <p:cNvPr id="2" name="Picture 1" descr="A white hand with a blue border&#10;&#10;AI-generated content may be incorrect.">
            <a:extLst>
              <a:ext uri="{FF2B5EF4-FFF2-40B4-BE49-F238E27FC236}">
                <a16:creationId xmlns:a16="http://schemas.microsoft.com/office/drawing/2014/main" id="{9EDB233B-16F1-EE07-30DE-E3A295072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63" y="5419725"/>
            <a:ext cx="889970" cy="12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7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9F71-72C5-42B7-CC26-F997BFD2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FB0C1-2CB2-6C64-DDC3-21D198B3D358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4B42AF-1A11-A3EC-6D65-17063F7CB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F65775-AE5B-BB40-C64C-BF9F804DF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04BA3EF-3911-4F2E-3AA8-6F683CBC18D1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Survey for Wales data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DFCF6-066B-0404-B5D5-4F8A0D048808}"/>
              </a:ext>
            </a:extLst>
          </p:cNvPr>
          <p:cNvSpPr txBox="1"/>
          <p:nvPr/>
        </p:nvSpPr>
        <p:spPr>
          <a:xfrm>
            <a:off x="5833339" y="1515375"/>
            <a:ext cx="460507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Inactive levels for adults (16-64 year olds) with and without a disability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Latest 3 years of data have been combined to boost sample sizes (2020-23) throughout this section, unless stated otherwise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3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C02A5-87DF-947B-DB2D-00135499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299DA4-BFC0-1DC1-0A22-09B8F4021484}"/>
              </a:ext>
            </a:extLst>
          </p:cNvPr>
          <p:cNvSpPr txBox="1"/>
          <p:nvPr/>
        </p:nvSpPr>
        <p:spPr>
          <a:xfrm>
            <a:off x="920466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AAEA5-DD1E-AFB9-B4AF-84FCA3B116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1F514E-29C8-8EFF-6A74-9B131F9E4C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2F6423-AF2C-A103-6A15-47F863B4C3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26B2D-F5CD-6E64-4CE2-22FF4424E580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7DDC3E4-D0CA-A8F1-1150-5858E00A3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1919CF-3F12-AD66-CAA5-66116C80A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2C9CD8AC-69DC-B8E0-92CB-AB8ADE066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52249" y="1222223"/>
            <a:ext cx="2037814" cy="2037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093CF-D9CF-4675-48DC-10C8B75180E4}"/>
              </a:ext>
            </a:extLst>
          </p:cNvPr>
          <p:cNvSpPr txBox="1"/>
          <p:nvPr/>
        </p:nvSpPr>
        <p:spPr>
          <a:xfrm>
            <a:off x="4123329" y="486574"/>
            <a:ext cx="7538490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Our adults are more likely to be inactive if they have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women’s inactivity levels are higher than disabled 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increases  with age for disabled adults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outside of the workforce are twice as likely to be physically inactive than those in 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Levels of inactivity are higher for disabled people living in urban neighbourhoods when compared to those living in rural communities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8DE83-1594-C4C0-2096-68DC58C35FE3}"/>
              </a:ext>
            </a:extLst>
          </p:cNvPr>
          <p:cNvSpPr txBox="1"/>
          <p:nvPr/>
        </p:nvSpPr>
        <p:spPr>
          <a:xfrm>
            <a:off x="951995" y="3554080"/>
            <a:ext cx="1098312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living in private rented accommodation are far more likely to be physically inactive than owner-occupied homes (Wales)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Physical inactivity is higher among disabled adults from non-White British ethnicities (Wales)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rates are higher for disabled people without a car (Wales)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Almost half disabled adults living in the most deprived areas are physically inactive, compared to a third of those living in more affluent areas (Wales)</a:t>
            </a:r>
            <a:endParaRPr kumimoji="0" lang="en-GB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6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E4AD-F4B6-FC48-B7AE-E27B6402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F508A4-3E53-2390-9ED2-C1291B416DB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/>
              </a:rPr>
              <a:t>Disabled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adults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more likely to be inactive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A8076-770B-65B6-AADC-AD198164C898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59197FC-F203-8EA4-8021-AC4255EB286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72476883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0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7E7BFE-3052-D847-8030-5708AF69F43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There is no difference in levels of inactivity for disabled men and women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55E79-FE72-55F1-B1EB-6DBC5BEBF3BC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787DCFDD-CBC6-2C8E-33F0-D3340260FAA9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97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A6B52-925D-61F7-81A1-DFA9A5B7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E6DEA1-2290-EE11-2EE8-A23A69CCC84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Inactivity increases with age for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people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E6CE9-492D-3C2B-8234-668586FC6AB5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19CA2836-B533-4967-976A-7E9CC85EE87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94903799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77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E686-76BF-41A5-4582-529BA09C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51917D-8092-7038-ABEF-95BDD9FC738E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744547" cy="4085244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outside of the workforce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far more likely to be physically inactive than those in 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7DA2B-2663-9607-3FEF-C563A2299442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85574BA2-656D-6D46-E7D8-05D3104DB3D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87526607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87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89C6-ABE9-6898-4933-8F0FAC10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9FF0F0-B3FD-7868-36B0-F38551890BE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 of inactivity are higher for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people living in urban neighbourhoods </a:t>
            </a: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when compared to those living in rural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A5970-5F0E-C8F1-F2BD-CF9B0F3C967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54C8A3BC-7A00-F431-346A-5B4EEFBF2B3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929887849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59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798C-C400-CA46-0495-63FB438A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94B6FF-8AB3-2FBD-4A99-8DA8373C20D2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937154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living in private rented accommodation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far more likely to be physically inactive than owner-occupied and social housing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101A4-2B85-E045-5D1C-25ECD8B6855E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DB37B3E-891A-48C9-B8B5-0288A79C10C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5560669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7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7BE16-4FE2-2372-E136-B68BB72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47214A-F2C2-13B3-FF01-6A857B334ECC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 is higher among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from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non-White British ethnicities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(Wales)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BF6E2-1D27-6BC2-4328-2C9EF46E5080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7CCBED0-54C8-44BD-9AB5-D906ED3F9DD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98569678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1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84AA-DE03-B71D-215D-FF90B6FC7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6194F5-F6F0-2EA7-ACD4-4EAF8AB5CA61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Inactivity rates are higher for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disabled people without a car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(Wales)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59188FED-C2C7-4E98-8185-E6874F5F3F4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27314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8AC2A8-2859-FDBE-3651-974B83A5D6BA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188227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CF81-3481-F7F3-5628-F520DA055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6774" y="1671739"/>
            <a:ext cx="2360109" cy="697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Adults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FE9AB3-3A6D-1909-4116-C4594E65AD52}"/>
              </a:ext>
            </a:extLst>
          </p:cNvPr>
          <p:cNvSpPr txBox="1">
            <a:spLocks/>
          </p:cNvSpPr>
          <p:nvPr/>
        </p:nvSpPr>
        <p:spPr>
          <a:xfrm>
            <a:off x="5897993" y="1671739"/>
            <a:ext cx="4827381" cy="3443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section focusses on: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Adults with a limiting illness or disability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BAEAB6-09A2-CAD8-C94D-E1738E7CBF56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EB5704-4538-C0A6-E076-775455F0B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4E0971-5EA8-299F-5EE3-A3010E883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14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24DAA-194B-A794-25D0-18027355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EF2BE3-A4FF-D243-FC65-EC51477FB5DD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28815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6 in 10 disabled adults living in the most deprived areas are physically inactive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compared to 4 in 10 of those living in more affluent areas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86F57-25B9-0650-86AC-3F9269F4FED4}"/>
              </a:ext>
            </a:extLst>
          </p:cNvPr>
          <p:cNvSpPr txBox="1"/>
          <p:nvPr/>
        </p:nvSpPr>
        <p:spPr>
          <a:xfrm rot="20555328">
            <a:off x="1298494" y="3749623"/>
            <a:ext cx="3859874" cy="1015663"/>
          </a:xfrm>
          <a:prstGeom prst="homePlat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Look at the difference in </a:t>
            </a:r>
            <a:r>
              <a:rPr lang="en-GB" sz="2000" b="1" dirty="0">
                <a:solidFill>
                  <a:prstClr val="white"/>
                </a:solidFill>
                <a:latin typeface="Calibri" panose="020F0502020204030204"/>
              </a:rPr>
              <a:t>inactivity rates for those with a limiting illness or disability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B02CF-10E8-A1EC-8443-6EEEF6445BAD}"/>
              </a:ext>
            </a:extLst>
          </p:cNvPr>
          <p:cNvSpPr txBox="1"/>
          <p:nvPr/>
        </p:nvSpPr>
        <p:spPr>
          <a:xfrm>
            <a:off x="6972301" y="629260"/>
            <a:ext cx="425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Inactivity rates by WIMD (Wales)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1DD65-8EDC-C148-5DAD-E6C3F8937E2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1919BD57-D196-99E4-BDAB-F7AB57E936B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762171277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048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5215-3A31-960B-DC05-F6D65435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B1B224-59A5-CBB3-A841-65D6C6E779C3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F8D19A-ED7A-DE3D-9550-497E8E3BF3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2F56EF-3547-5EA2-1FFE-75F266678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D9ECFD5-B6D0-CB6C-E5DE-B34B2A71FFA7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Children and young </a:t>
            </a:r>
            <a:r>
              <a:rPr lang="en-GB" sz="4000" dirty="0">
                <a:solidFill>
                  <a:srgbClr val="FFFFFF"/>
                </a:solidFill>
                <a:latin typeface="Calibri Light" panose="020F0302020204030204"/>
              </a:rPr>
              <a:t>p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eople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436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2C9D2-4C59-CCFD-F197-9D4F9A84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B48316-383A-53B1-A617-20946646A0B1}"/>
              </a:ext>
            </a:extLst>
          </p:cNvPr>
          <p:cNvCxnSpPr>
            <a:cxnSpLocks/>
          </p:cNvCxnSpPr>
          <p:nvPr/>
        </p:nvCxnSpPr>
        <p:spPr>
          <a:xfrm>
            <a:off x="53017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39AE32-A45C-2D17-672E-66330B24C04C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F425457-B3C8-B2E2-0E33-535D524FD105}"/>
              </a:ext>
            </a:extLst>
          </p:cNvPr>
          <p:cNvSpPr/>
          <p:nvPr/>
        </p:nvSpPr>
        <p:spPr>
          <a:xfrm>
            <a:off x="530176" y="0"/>
            <a:ext cx="4068456" cy="6352367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6EE73-608B-1860-9A8C-4145572B90C6}"/>
              </a:ext>
            </a:extLst>
          </p:cNvPr>
          <p:cNvSpPr txBox="1"/>
          <p:nvPr/>
        </p:nvSpPr>
        <p:spPr>
          <a:xfrm>
            <a:off x="859792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5EE1C2-830B-7A78-498C-E67CFC33A4D2}"/>
              </a:ext>
            </a:extLst>
          </p:cNvPr>
          <p:cNvCxnSpPr>
            <a:cxnSpLocks/>
          </p:cNvCxnSpPr>
          <p:nvPr/>
        </p:nvCxnSpPr>
        <p:spPr>
          <a:xfrm>
            <a:off x="4598632" y="6352367"/>
            <a:ext cx="7593368" cy="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157A9742-5D2C-4DD2-ED50-6D29AE02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5391" y="1322582"/>
            <a:ext cx="2037814" cy="2037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F9D31-5558-6690-C806-47C9AB0103AF}"/>
              </a:ext>
            </a:extLst>
          </p:cNvPr>
          <p:cNvSpPr txBox="1"/>
          <p:nvPr/>
        </p:nvSpPr>
        <p:spPr>
          <a:xfrm>
            <a:off x="7506586" y="6391886"/>
            <a:ext cx="3903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Sources: ONS Census 2021, aged 5-15 years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School Sports Survey 2023 and SHRN Survey 2021 and 2023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51D2BC-5B23-CD81-C24D-E9DFAE3B52FD}"/>
              </a:ext>
            </a:extLst>
          </p:cNvPr>
          <p:cNvSpPr>
            <a:spLocks noChangeAspect="1"/>
          </p:cNvSpPr>
          <p:nvPr/>
        </p:nvSpPr>
        <p:spPr>
          <a:xfrm>
            <a:off x="359176" y="6181375"/>
            <a:ext cx="342000" cy="34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1AADB4-AF32-FAA5-218E-FE34D9B2663F}"/>
              </a:ext>
            </a:extLst>
          </p:cNvPr>
          <p:cNvSpPr>
            <a:spLocks noChangeAspect="1"/>
          </p:cNvSpPr>
          <p:nvPr/>
        </p:nvSpPr>
        <p:spPr>
          <a:xfrm>
            <a:off x="413176" y="6235375"/>
            <a:ext cx="234000" cy="23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4EF3C-A801-5F44-91E1-E1F5BC6EFC3D}"/>
              </a:ext>
            </a:extLst>
          </p:cNvPr>
          <p:cNvSpPr txBox="1"/>
          <p:nvPr/>
        </p:nvSpPr>
        <p:spPr>
          <a:xfrm>
            <a:off x="4957808" y="609972"/>
            <a:ext cx="701860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Over 1 in 10 children and young people have a limiting illness or disability.  That’s 8,000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Children and young people with a disability are less likely to be active than children without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Girls with a disability are less likely to be active than boys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There is an inequality in activity levels between the least and most deprived disabled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Secondary school children with a disability are less likely to be active than primary aged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who have access to a car are more likely to be active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living in low affluence households are less likely to be active than their wealthier peers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reporting higher life satisfaction are more active than those with </a:t>
            </a: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lower satisfaction 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However, children with a disability have a lower average WEMWBS score compared to children without disabilities</a:t>
            </a:r>
          </a:p>
        </p:txBody>
      </p:sp>
    </p:spTree>
    <p:extLst>
      <p:ext uri="{BB962C8B-B14F-4D97-AF65-F5344CB8AC3E}">
        <p14:creationId xmlns:p14="http://schemas.microsoft.com/office/powerpoint/2010/main" val="361238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564FD-EDDE-9215-B415-CDF1BD47E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F51CC14-0476-0201-D54D-7C8A864F8FDC}"/>
              </a:ext>
            </a:extLst>
          </p:cNvPr>
          <p:cNvSpPr txBox="1"/>
          <p:nvPr/>
        </p:nvSpPr>
        <p:spPr>
          <a:xfrm>
            <a:off x="7848527" y="3360038"/>
            <a:ext cx="3544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children and young people have a limiting illness or disability (11%)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18333-6B10-A25D-8E51-6E3578EDA043}"/>
              </a:ext>
            </a:extLst>
          </p:cNvPr>
          <p:cNvSpPr txBox="1"/>
          <p:nvPr/>
        </p:nvSpPr>
        <p:spPr>
          <a:xfrm>
            <a:off x="7848527" y="24926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10 </a:t>
            </a:r>
            <a:endParaRPr lang="en-GB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C6259-7B8E-536D-1448-66F37B9663D4}"/>
              </a:ext>
            </a:extLst>
          </p:cNvPr>
          <p:cNvSpPr txBox="1"/>
          <p:nvPr/>
        </p:nvSpPr>
        <p:spPr>
          <a:xfrm>
            <a:off x="4431233" y="49680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</a:t>
            </a:r>
            <a:endParaRPr lang="en-GB" sz="600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F350EA-3063-5FB7-5C2E-E50821FE3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4312" y="1218367"/>
            <a:ext cx="2190458" cy="2190458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9C9494-CB5C-F08A-8E1C-7D5FB0D95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4281793" y="1488183"/>
            <a:ext cx="813959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959CA8-5BFB-7819-BF47-A5B25E82A1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4297393" y="3177836"/>
            <a:ext cx="813960" cy="1637692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8FC9EC-69D7-726F-3D90-87E9A28D0F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47" y="2908020"/>
            <a:ext cx="2190458" cy="2190458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6DD830-EEA5-C050-4C72-98F65986E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566291" y="3177836"/>
            <a:ext cx="813959" cy="1637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DC87F-C1C8-5686-7529-1626A874B39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C01E2-DCAA-D28C-6123-3028CE87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28621" y="1567547"/>
            <a:ext cx="1457764" cy="1457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D98D5-4193-B991-25A6-888AF9B4D07C}"/>
              </a:ext>
            </a:extLst>
          </p:cNvPr>
          <p:cNvSpPr txBox="1"/>
          <p:nvPr/>
        </p:nvSpPr>
        <p:spPr>
          <a:xfrm>
            <a:off x="7901689" y="2311764"/>
            <a:ext cx="127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Over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136BB-F530-45DF-9123-67B7B8D3BB91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North Wales</a:t>
            </a:r>
          </a:p>
        </p:txBody>
      </p:sp>
    </p:spTree>
    <p:extLst>
      <p:ext uri="{BB962C8B-B14F-4D97-AF65-F5344CB8AC3E}">
        <p14:creationId xmlns:p14="http://schemas.microsoft.com/office/powerpoint/2010/main" val="207365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2F2E7-0616-A5CD-BBA2-A60B54F0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ABC0F9E-B9BE-E34F-326A-2CA6081164B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93</a:t>
            </a: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children and young 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FEB285-8F9C-4880-A995-D5241B36B202}"/>
              </a:ext>
            </a:extLst>
          </p:cNvPr>
          <p:cNvSpPr txBox="1"/>
          <p:nvPr/>
        </p:nvSpPr>
        <p:spPr>
          <a:xfrm>
            <a:off x="297774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B6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A49C4B-4910-60DA-163C-A5182D4F57AF}"/>
              </a:ext>
            </a:extLst>
          </p:cNvPr>
          <p:cNvSpPr txBox="1"/>
          <p:nvPr/>
        </p:nvSpPr>
        <p:spPr>
          <a:xfrm>
            <a:off x="438843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CB8EA-1C07-736A-4025-FBDC5E4F2AC5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100%)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4CE122-D607-7852-96D0-A02D4112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3567691" y="3969297"/>
            <a:ext cx="813960" cy="163769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F10236-B4B6-4CCD-FE1C-6F835BE8C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45" y="3699481"/>
            <a:ext cx="2190458" cy="219045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09813C-A4B4-577C-B8B4-208128182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2836589" y="3969297"/>
            <a:ext cx="813959" cy="1637692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8F0EB9-B6CE-1E3C-BDCF-51469873E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7084748" y="3969297"/>
            <a:ext cx="813960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2A0F73-03FC-0C34-F652-4702D6C34A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202" y="3699481"/>
            <a:ext cx="2190458" cy="2190458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63F363-89C8-3313-891C-F8375D1FB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6353646" y="3969297"/>
            <a:ext cx="813959" cy="1637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ACED1-2FEA-CABE-C393-7D52D68379E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CDD538-0D03-31B3-22EF-48E05F62C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>
            <a:off x="9149760" y="3944104"/>
            <a:ext cx="850060" cy="1710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6F3CF-7C64-8B1E-93B0-46CCBE0B9B56}"/>
              </a:ext>
            </a:extLst>
          </p:cNvPr>
          <p:cNvGrpSpPr/>
          <p:nvPr/>
        </p:nvGrpSpPr>
        <p:grpSpPr>
          <a:xfrm>
            <a:off x="643522" y="517793"/>
            <a:ext cx="2185395" cy="2420601"/>
            <a:chOff x="643522" y="517793"/>
            <a:chExt cx="2185395" cy="2420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C3CDA2-E461-A558-18B5-E46C52D6D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522" y="752999"/>
              <a:ext cx="2185395" cy="2185395"/>
            </a:xfrm>
            <a:prstGeom prst="rect">
              <a:avLst/>
            </a:prstGeom>
          </p:spPr>
        </p:pic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9840E46-7973-7967-705E-1174A2F1C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298" b="68922"/>
            <a:stretch/>
          </p:blipFill>
          <p:spPr>
            <a:xfrm flipH="1">
              <a:off x="1076690" y="517793"/>
              <a:ext cx="1319057" cy="82479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0E7F8-1623-3AF4-8551-A3E9373D22C2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FF7669-D5FE-EBA2-B28A-4008DF3B6F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074268-259A-3350-20F2-A61823024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24DBFB-7A0A-37D4-D97F-BDB1E44C7ED3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24AAA4-7626-8488-188A-1B5ABDA87A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4E5CA2D-EF79-ECEB-AA56-7C9A9F1882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368CA30-2332-F933-9CE5-B52B40845529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North Wales</a:t>
            </a:r>
          </a:p>
        </p:txBody>
      </p:sp>
    </p:spTree>
    <p:extLst>
      <p:ext uri="{BB962C8B-B14F-4D97-AF65-F5344CB8AC3E}">
        <p14:creationId xmlns:p14="http://schemas.microsoft.com/office/powerpoint/2010/main" val="316594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909F9-8EFB-8BD9-9073-B3C7C282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113012-88DE-0DA9-6BF2-06A4911719D5}"/>
              </a:ext>
            </a:extLst>
          </p:cNvPr>
          <p:cNvSpPr txBox="1"/>
          <p:nvPr/>
        </p:nvSpPr>
        <p:spPr>
          <a:xfrm>
            <a:off x="452853" y="485799"/>
            <a:ext cx="3859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2"/>
                </a:solidFill>
              </a:rPr>
              <a:t>Boys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are more likely to have a limiting illness or disability than girls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388D96C0-5582-4FCA-8E57-159980C9A1C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522012447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1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173974-0707-4F64-06EF-B919E3B8487C}"/>
              </a:ext>
            </a:extLst>
          </p:cNvPr>
          <p:cNvSpPr txBox="1"/>
          <p:nvPr/>
        </p:nvSpPr>
        <p:spPr>
          <a:xfrm>
            <a:off x="1129259" y="1788506"/>
            <a:ext cx="385937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School sports survey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E3400-BF11-9BEB-DD77-C2BC9E3E9AA8}"/>
              </a:ext>
            </a:extLst>
          </p:cNvPr>
          <p:cNvSpPr txBox="1"/>
          <p:nvPr/>
        </p:nvSpPr>
        <p:spPr>
          <a:xfrm>
            <a:off x="5833339" y="1788506"/>
            <a:ext cx="395074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‘hooked on sport’.  In the following slides, these will be referred to as ‘active’.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6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E0487-0400-571E-FA84-D0BC7DA0595A}"/>
              </a:ext>
            </a:extLst>
          </p:cNvPr>
          <p:cNvSpPr txBox="1"/>
          <p:nvPr/>
        </p:nvSpPr>
        <p:spPr>
          <a:xfrm>
            <a:off x="227222" y="2801488"/>
            <a:ext cx="3394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have similar active levels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to those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without a disability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9FCD0-4D5D-5308-2769-F0677CAC002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D0E2054-750B-B27C-3204-E07DFF7F194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32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07E06-9E60-B56A-0744-0E8E433C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A150D-D69C-F122-8312-65A552285E64}"/>
              </a:ext>
            </a:extLst>
          </p:cNvPr>
          <p:cNvSpPr txBox="1"/>
          <p:nvPr/>
        </p:nvSpPr>
        <p:spPr>
          <a:xfrm>
            <a:off x="227222" y="2801488"/>
            <a:ext cx="3133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girls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have lower activity levels than boys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56B08-CBAE-0E0A-CD1E-8839AB49302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8AD2EA47-3062-4FA5-A76C-AABA01AF265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15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CB874D-0BC1-CD8D-AD0D-796C5AAB4D72}"/>
              </a:ext>
            </a:extLst>
          </p:cNvPr>
          <p:cNvSpPr txBox="1"/>
          <p:nvPr/>
        </p:nvSpPr>
        <p:spPr>
          <a:xfrm>
            <a:off x="227222" y="2801488"/>
            <a:ext cx="3133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We are only able to report on two categories, White British and Minority ethnic groups. This may mask some of the inequalities between ethnic groups.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3708-73C0-2E4A-0447-2558E68E28A3}"/>
              </a:ext>
            </a:extLst>
          </p:cNvPr>
          <p:cNvSpPr txBox="1"/>
          <p:nvPr/>
        </p:nvSpPr>
        <p:spPr>
          <a:xfrm>
            <a:off x="7415564" y="5949855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F939385C-FD72-27E7-9278-41CBCCDBB5F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98317950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650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85DE2-984B-0F6B-CD9E-E92A7668C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adults with a limiting illness or disability?</a:t>
            </a:r>
          </a:p>
          <a:p>
            <a:endParaRPr lang="en-GB" dirty="0"/>
          </a:p>
        </p:txBody>
      </p:sp>
      <p:sp>
        <p:nvSpPr>
          <p:cNvPr id="10" name="Chart Placeholder 1">
            <a:extLst>
              <a:ext uri="{FF2B5EF4-FFF2-40B4-BE49-F238E27FC236}">
                <a16:creationId xmlns:a16="http://schemas.microsoft.com/office/drawing/2014/main" id="{3D744630-6D94-EDAA-015B-216F499CA7F2}"/>
              </a:ext>
            </a:extLst>
          </p:cNvPr>
          <p:cNvSpPr txBox="1">
            <a:spLocks/>
          </p:cNvSpPr>
          <p:nvPr/>
        </p:nvSpPr>
        <p:spPr>
          <a:xfrm>
            <a:off x="4732039" y="643213"/>
            <a:ext cx="6660310" cy="5080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adults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 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Those aged 16-64</a:t>
            </a:r>
          </a:p>
          <a:p>
            <a:pPr marL="35560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the purposes of this pack, we have chosen to look at the data for adults aged 16-64. People aged over the age of 65 are considerably more likely to be living with a limiting illness or disability. We have decided to focus on adults, still of working age.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limiting illness or disability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Longstanding illnesses or health conditions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Respondents* reporting physical or mental health conditions or illnesses lasting or expected to last 12 months or more. This is based on their own understanding of their condition and not on a medical diagnosis.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inactive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People that are doing less than 30 minutes of physical 	activity a week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CCB1A-8436-10C0-16C5-C7A73A29AE0E}"/>
              </a:ext>
            </a:extLst>
          </p:cNvPr>
          <p:cNvSpPr txBox="1"/>
          <p:nvPr/>
        </p:nvSpPr>
        <p:spPr>
          <a:xfrm>
            <a:off x="9511465" y="6363899"/>
            <a:ext cx="19041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*National Survey for Wales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4A943DF-8764-BB29-D09F-7ED797A34E2F}"/>
              </a:ext>
            </a:extLst>
          </p:cNvPr>
          <p:cNvSpPr txBox="1">
            <a:spLocks/>
          </p:cNvSpPr>
          <p:nvPr/>
        </p:nvSpPr>
        <p:spPr>
          <a:xfrm>
            <a:off x="538163" y="4052965"/>
            <a:ext cx="3398217" cy="1158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inactivity?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EF7B-1708-4226-75D7-5A9C3FB7C742}"/>
              </a:ext>
            </a:extLst>
          </p:cNvPr>
          <p:cNvSpPr txBox="1"/>
          <p:nvPr/>
        </p:nvSpPr>
        <p:spPr>
          <a:xfrm>
            <a:off x="227221" y="2656525"/>
            <a:ext cx="3530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There is an inequality in activity levels between the least and most deprived disabled children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50E9-8E22-5FD3-6E40-60FFC6EB590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1D753336-AF83-D49E-D189-BEF9FA381D3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589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2A5D91-ED62-3915-8CEF-6471E43B7D69}"/>
              </a:ext>
            </a:extLst>
          </p:cNvPr>
          <p:cNvSpPr txBox="1"/>
          <p:nvPr/>
        </p:nvSpPr>
        <p:spPr>
          <a:xfrm>
            <a:off x="227222" y="2801488"/>
            <a:ext cx="3396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secondary school children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primary aged children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659A7-7CFF-DDE9-CACE-7AD96492369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B58BEEE8-0D9F-8D26-A7E6-783C8275A68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22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A171-8E69-2935-75C4-45056EFB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18E55-2603-82C4-BB76-73D155F7B1A8}"/>
              </a:ext>
            </a:extLst>
          </p:cNvPr>
          <p:cNvSpPr txBox="1"/>
          <p:nvPr/>
        </p:nvSpPr>
        <p:spPr>
          <a:xfrm>
            <a:off x="1129259" y="1788506"/>
            <a:ext cx="38593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SHRN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43A34-50A7-FFA8-0CFD-832C4AF3B09A}"/>
              </a:ext>
            </a:extLst>
          </p:cNvPr>
          <p:cNvSpPr txBox="1"/>
          <p:nvPr/>
        </p:nvSpPr>
        <p:spPr>
          <a:xfrm>
            <a:off x="5833339" y="1788506"/>
            <a:ext cx="39507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active 3+ days a week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6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862C0-C02F-6A7F-850A-B57DBB71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D8917-2710-A933-1227-9795A4B48D4A}"/>
              </a:ext>
            </a:extLst>
          </p:cNvPr>
          <p:cNvSpPr txBox="1"/>
          <p:nvPr/>
        </p:nvSpPr>
        <p:spPr>
          <a:xfrm>
            <a:off x="227222" y="2801488"/>
            <a:ext cx="3394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children without a disability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5A7D2-8131-A59F-0210-667FB0886751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EE2091D3-BD1F-49E4-94E0-695DDE59EE9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623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532D3-8038-A674-4BB7-3ADEEEF27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1B0BD-9151-8B4A-BF11-CE529F8144A4}"/>
              </a:ext>
            </a:extLst>
          </p:cNvPr>
          <p:cNvSpPr txBox="1"/>
          <p:nvPr/>
        </p:nvSpPr>
        <p:spPr>
          <a:xfrm>
            <a:off x="227222" y="2801488"/>
            <a:ext cx="3133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girls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less likely to be active than boys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CBF49-51A3-9DEE-0131-9F6F796AB9F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4BB09C76-C4CC-8D5A-660B-29EEE131FCF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07860147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113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0D77-8EC9-15BD-5416-810BA14C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406E9-165C-6583-91F2-69BA3D3E558E}"/>
              </a:ext>
            </a:extLst>
          </p:cNvPr>
          <p:cNvSpPr txBox="1"/>
          <p:nvPr/>
        </p:nvSpPr>
        <p:spPr>
          <a:xfrm>
            <a:off x="227222" y="2801488"/>
            <a:ext cx="32408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in years 10-11 are less likely to be active, compared to year 7-9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4B958-DFF2-CE87-2C17-FE039F47F3A8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3E9B829-365A-428A-92D7-F38AC156125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641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DD8BE-8CAC-76CC-E39D-47A00D51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0F66C-6875-F146-8FDF-38DC0A5138EC}"/>
              </a:ext>
            </a:extLst>
          </p:cNvPr>
          <p:cNvSpPr txBox="1"/>
          <p:nvPr/>
        </p:nvSpPr>
        <p:spPr>
          <a:xfrm>
            <a:off x="227222" y="2801488"/>
            <a:ext cx="31334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appears to be little difference in activity levels of disabled children in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from different ethnic backgrounds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C3607-A515-A86B-38CD-F82BC09EABA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F233C1E2-2ED3-4FF5-A63A-9A4297B0270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057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3957-D6AC-5EF7-C758-E0630A66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BE970-3D6E-B1A5-57F6-A8D6944934BF}"/>
              </a:ext>
            </a:extLst>
          </p:cNvPr>
          <p:cNvSpPr txBox="1"/>
          <p:nvPr/>
        </p:nvSpPr>
        <p:spPr>
          <a:xfrm>
            <a:off x="227222" y="2801488"/>
            <a:ext cx="3133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There is an inequality in activity levels between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different ethnicities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B23F9-D824-5150-E6F9-C371D24F14C9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B5CBB29B-5758-5F4A-7158-4139E58FD36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09792140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60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D9E70-6ED0-3997-58BC-2FFBECA04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E6C72-DCE3-B8FB-8FC9-AE7E2A62554B}"/>
              </a:ext>
            </a:extLst>
          </p:cNvPr>
          <p:cNvSpPr txBox="1"/>
          <p:nvPr/>
        </p:nvSpPr>
        <p:spPr>
          <a:xfrm>
            <a:off x="227222" y="2801488"/>
            <a:ext cx="3133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who have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access to a car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more likely to be active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2F03C-C6CA-9599-F0FD-649B8F0E3866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D69E9785-9A06-4A77-A657-83FE55B25C4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599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7C77-6656-94FD-45A2-A357BBBF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742895-5D86-454A-71F8-F60AA4D01717}"/>
              </a:ext>
            </a:extLst>
          </p:cNvPr>
          <p:cNvSpPr txBox="1"/>
          <p:nvPr/>
        </p:nvSpPr>
        <p:spPr>
          <a:xfrm>
            <a:off x="875814" y="568650"/>
            <a:ext cx="3379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living in low affluence households are less likely to be active than their wealthier peers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EA751-B4CC-A2AE-A217-091203C0361D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39668C8C-CD4F-46EB-B83D-F490152AAB3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47939845"/>
              </p:ext>
            </p:extLst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76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378E1-8D81-A9AD-1CCF-BE1636C0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11573-60A7-4309-2B18-4BCF4B4DC8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154238"/>
            <a:ext cx="1885950" cy="1093787"/>
          </a:xfrm>
        </p:spPr>
        <p:txBody>
          <a:bodyPr/>
          <a:lstStyle/>
          <a:p>
            <a:r>
              <a:rPr lang="en-GB" dirty="0"/>
              <a:t>2.0%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5828FA-BF67-8A1C-7F84-719F2428F83E}"/>
              </a:ext>
            </a:extLst>
          </p:cNvPr>
          <p:cNvSpPr/>
          <p:nvPr/>
        </p:nvSpPr>
        <p:spPr>
          <a:xfrm rot="5400000">
            <a:off x="7148636" y="3212370"/>
            <a:ext cx="2609982" cy="273973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B337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D85437-D3AF-C1E3-BB7F-AAA025222A61}"/>
              </a:ext>
            </a:extLst>
          </p:cNvPr>
          <p:cNvSpPr/>
          <p:nvPr/>
        </p:nvSpPr>
        <p:spPr>
          <a:xfrm rot="5400000">
            <a:off x="7404515" y="1023663"/>
            <a:ext cx="2098224" cy="3587732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A719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C6D5E6-C25F-9F3B-84D9-5FAFE70B92BF}"/>
              </a:ext>
            </a:extLst>
          </p:cNvPr>
          <p:cNvSpPr/>
          <p:nvPr/>
        </p:nvSpPr>
        <p:spPr>
          <a:xfrm rot="5400000">
            <a:off x="7587955" y="-896434"/>
            <a:ext cx="1731345" cy="444989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12286-F9F0-7C7F-3E7F-477114E45E11}"/>
              </a:ext>
            </a:extLst>
          </p:cNvPr>
          <p:cNvSpPr txBox="1"/>
          <p:nvPr/>
        </p:nvSpPr>
        <p:spPr>
          <a:xfrm>
            <a:off x="6882299" y="2196710"/>
            <a:ext cx="3142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have a limiting illness or disability (18%)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03A0C-DAD3-A07F-7B1D-1938FFAF4394}"/>
              </a:ext>
            </a:extLst>
          </p:cNvPr>
          <p:cNvSpPr txBox="1"/>
          <p:nvPr/>
        </p:nvSpPr>
        <p:spPr>
          <a:xfrm>
            <a:off x="7153589" y="3798410"/>
            <a:ext cx="2600077" cy="161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35,500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with a limiting illness or disability are inactive (48%)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2B120-73D1-74E1-66A9-1EC8E9FC922E}"/>
              </a:ext>
            </a:extLst>
          </p:cNvPr>
          <p:cNvSpPr/>
          <p:nvPr/>
        </p:nvSpPr>
        <p:spPr>
          <a:xfrm>
            <a:off x="6252976" y="469697"/>
            <a:ext cx="4401302" cy="47464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55566-00B0-776C-0F3F-97B35A0DE1CF}"/>
              </a:ext>
            </a:extLst>
          </p:cNvPr>
          <p:cNvSpPr txBox="1"/>
          <p:nvPr/>
        </p:nvSpPr>
        <p:spPr>
          <a:xfrm>
            <a:off x="7153589" y="698212"/>
            <a:ext cx="26000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Total 16-64 year old population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407,000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57DD1-7757-2DB6-798A-173C6EBD2942}"/>
              </a:ext>
            </a:extLst>
          </p:cNvPr>
          <p:cNvSpPr txBox="1"/>
          <p:nvPr/>
        </p:nvSpPr>
        <p:spPr>
          <a:xfrm>
            <a:off x="6986928" y="6361521"/>
            <a:ext cx="444989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Source: National Survey for Wales 2022-23, age 16-64 and ONS Census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739A28-B8D8-14D6-4286-841F0854890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9232C6-FE5F-351A-0912-C09E02E71B55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B71877-C406-8005-C798-C2ADD0BDE4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48CF3-3CBC-59DC-2749-EB052A87AC85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810E29-DB53-4861-B3B3-DA48E650C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74A9E4-78D5-5ADC-F2B2-646D02C20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B127F70-DCAD-43D8-B156-CE246335B652}"/>
              </a:ext>
            </a:extLst>
          </p:cNvPr>
          <p:cNvSpPr txBox="1">
            <a:spLocks/>
          </p:cNvSpPr>
          <p:nvPr/>
        </p:nvSpPr>
        <p:spPr>
          <a:xfrm>
            <a:off x="572508" y="739753"/>
            <a:ext cx="3569186" cy="3126888"/>
          </a:xfrm>
          <a:prstGeom prst="rect">
            <a:avLst/>
          </a:prstGeom>
          <a:solidFill>
            <a:srgbClr val="484043">
              <a:alpha val="40000"/>
            </a:srgbClr>
          </a:solidFill>
        </p:spPr>
        <p:txBody>
          <a:bodyPr>
            <a:normAutofit fontScale="97500"/>
          </a:bodyPr>
          <a:lstStyle>
            <a:lvl1pPr algn="l" defTabSz="18138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13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What do we know about our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adult population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79700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CA78D-8669-656C-1D72-DDF1190A3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DF0FC-B61D-C190-9247-C515547972B4}"/>
              </a:ext>
            </a:extLst>
          </p:cNvPr>
          <p:cNvSpPr txBox="1"/>
          <p:nvPr/>
        </p:nvSpPr>
        <p:spPr>
          <a:xfrm>
            <a:off x="875814" y="568650"/>
            <a:ext cx="3379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There is little difference between levels of activity for disabled children in </a:t>
            </a:r>
            <a:r>
              <a:rPr lang="en-GB" sz="3200" b="1" dirty="0">
                <a:solidFill>
                  <a:schemeClr val="bg1"/>
                </a:solidFill>
              </a:rPr>
              <a:t>rural and urban settings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6DC12-0591-6D1A-0649-14F624BCACD4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30EFD605-4BA6-4D63-0FE2-7D8E306D8E4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662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89445-1F4E-789A-D6A5-E10BC6FB5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E747E9-9338-58D4-C814-25FE10D3C209}"/>
              </a:ext>
            </a:extLst>
          </p:cNvPr>
          <p:cNvSpPr txBox="1"/>
          <p:nvPr/>
        </p:nvSpPr>
        <p:spPr>
          <a:xfrm>
            <a:off x="875814" y="568650"/>
            <a:ext cx="33795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reporting higher life satisfaction are more active than those with lower satisfaction. 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However, children with a disability have a lower average WEMWBS score compared to children without disabilities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2AF9D-D07C-7344-7BB2-0D1CE4D55994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BFC46C0-FD3F-4908-B21D-BA492399CC4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926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6D682-8E2E-9AA0-C918-8283A971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FE4E22-3E28-58FA-9C87-5B81C2EF86E7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1F6880-0732-20B9-84D2-177CAA6C5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2EE43E-DA67-ED6D-B626-01468B273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226A768-40D1-9955-6055-A3A7BDE87C68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adult Census slides for extra context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694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5E0C4-394A-1E58-7E4F-333724EC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7E3EB-5950-1C23-531B-C45D61A7A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</p:spPr>
        <p:txBody>
          <a:bodyPr>
            <a:noAutofit/>
          </a:bodyPr>
          <a:lstStyle/>
          <a:p>
            <a:r>
              <a:rPr lang="en-GB" dirty="0"/>
              <a:t>Disabled population by different demographic groups</a:t>
            </a:r>
          </a:p>
          <a:p>
            <a:endParaRPr lang="en-GB" dirty="0"/>
          </a:p>
          <a:p>
            <a:r>
              <a:rPr lang="en-GB" sz="2400" dirty="0"/>
              <a:t>For example, 41% of adults who are economically inactive have a disability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B3FDE-19D8-0962-C0C4-EA409A741795}"/>
              </a:ext>
            </a:extLst>
          </p:cNvPr>
          <p:cNvSpPr txBox="1"/>
          <p:nvPr/>
        </p:nvSpPr>
        <p:spPr>
          <a:xfrm>
            <a:off x="6580745" y="6069689"/>
            <a:ext cx="4842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Percentage of adults with a limiting illness or disability (16-64)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6AE29F6-6759-4B51-BA57-7C67E08C42A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153546606"/>
              </p:ext>
            </p:extLst>
          </p:nvPr>
        </p:nvGraphicFramePr>
        <p:xfrm>
          <a:off x="3605251" y="765175"/>
          <a:ext cx="7956550" cy="53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751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56CFB-8A6B-CEA2-FD93-47C3E83F305E}"/>
              </a:ext>
            </a:extLst>
          </p:cNvPr>
          <p:cNvSpPr txBox="1"/>
          <p:nvPr/>
        </p:nvSpPr>
        <p:spPr>
          <a:xfrm>
            <a:off x="701675" y="648637"/>
            <a:ext cx="3446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higher proportion of adults with a limiting illness or disability in the White British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FC984-50A7-E28B-D39B-027B09D60D3A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AB0284B4-34EA-4E2E-AFE4-74282CC5008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2226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3CE14-1949-0946-A7DE-210277A7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56576-032B-2639-5B54-B1797DF7A3CA}"/>
              </a:ext>
            </a:extLst>
          </p:cNvPr>
          <p:cNvSpPr txBox="1"/>
          <p:nvPr/>
        </p:nvSpPr>
        <p:spPr>
          <a:xfrm>
            <a:off x="701675" y="648637"/>
            <a:ext cx="3446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lower proportion of adults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 a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limiting illness or disability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who speak Welsh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E05C9B0F-2642-4504-AAAF-DD7701615E0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62495556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710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4F4DBE79-E5A9-452C-B6DD-DB95136078A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43561831"/>
              </p:ext>
            </p:extLst>
          </p:nvPr>
        </p:nvGraphicFramePr>
        <p:xfrm>
          <a:off x="5448300" y="1322388"/>
          <a:ext cx="604202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54D260-98F5-AC2C-FB77-89D324A22C76}"/>
              </a:ext>
            </a:extLst>
          </p:cNvPr>
          <p:cNvSpPr txBox="1"/>
          <p:nvPr/>
        </p:nvSpPr>
        <p:spPr>
          <a:xfrm>
            <a:off x="452853" y="485799"/>
            <a:ext cx="3454129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with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less likely to have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 or higher qualification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572E4-DCF6-F890-5E5A-570713A8A8EB}"/>
              </a:ext>
            </a:extLst>
          </p:cNvPr>
          <p:cNvSpPr txBox="1"/>
          <p:nvPr/>
        </p:nvSpPr>
        <p:spPr>
          <a:xfrm>
            <a:off x="6096000" y="2663241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without a disability have a level 2 or higher qualification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1F264-F6F6-D694-BA4B-5BE1A1640D71}"/>
              </a:ext>
            </a:extLst>
          </p:cNvPr>
          <p:cNvSpPr txBox="1"/>
          <p:nvPr/>
        </p:nvSpPr>
        <p:spPr>
          <a:xfrm>
            <a:off x="9002751" y="3152055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Compared to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07B59-312A-4277-EB58-6B56629C0E1C}"/>
              </a:ext>
            </a:extLst>
          </p:cNvPr>
          <p:cNvSpPr txBox="1"/>
          <p:nvPr/>
        </p:nvSpPr>
        <p:spPr>
          <a:xfrm>
            <a:off x="9002751" y="3881776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 a  disability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CEEBBD-2896-8049-08FA-01F1E02F53A2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Diploma roll with solid fill">
            <a:extLst>
              <a:ext uri="{FF2B5EF4-FFF2-40B4-BE49-F238E27FC236}">
                <a16:creationId xmlns:a16="http://schemas.microsoft.com/office/drawing/2014/main" id="{1105F406-EC8C-BDBA-C2C4-A6E7170D3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1376" y="4767471"/>
            <a:ext cx="1699318" cy="16993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24704AC-8603-7B0D-08FE-CE4ED6A73E13}"/>
              </a:ext>
            </a:extLst>
          </p:cNvPr>
          <p:cNvSpPr>
            <a:spLocks noChangeAspect="1"/>
          </p:cNvSpPr>
          <p:nvPr/>
        </p:nvSpPr>
        <p:spPr>
          <a:xfrm>
            <a:off x="3054449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80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Women are more likely to have a 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than men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8687254E-0F3B-4E14-8EE1-F0CB6D5D387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96966647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284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D073-C0E5-E44B-B6EF-EDF23F80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1086B-67E2-ADB2-90AE-DC89275D01F9}"/>
              </a:ext>
            </a:extLst>
          </p:cNvPr>
          <p:cNvSpPr txBox="1"/>
          <p:nvPr/>
        </p:nvSpPr>
        <p:spPr>
          <a:xfrm>
            <a:off x="452853" y="485799"/>
            <a:ext cx="38593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adults are more likely to be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living in deprivation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68C4F157-B862-52C2-E314-B8653154C6F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736717075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219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5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F1A71-401E-7DCA-422A-DEC71C18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AF1C4D3-56F2-D712-26F7-18CB26F8C4DE}"/>
              </a:ext>
            </a:extLst>
          </p:cNvPr>
          <p:cNvSpPr txBox="1"/>
          <p:nvPr/>
        </p:nvSpPr>
        <p:spPr>
          <a:xfrm>
            <a:off x="7848527" y="2801238"/>
            <a:ext cx="354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w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orking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age adults </a:t>
            </a:r>
            <a:r>
              <a:rPr lang="en-GB" sz="2000" dirty="0">
                <a:solidFill>
                  <a:srgbClr val="484043"/>
                </a:solidFill>
                <a:latin typeface="+mj-lt"/>
              </a:rPr>
              <a:t>have a limiting illness or disability </a:t>
            </a:r>
          </a:p>
          <a:p>
            <a:pPr defTabSz="914400">
              <a:defRPr/>
            </a:pPr>
            <a:r>
              <a:rPr lang="en-GB" sz="1400" dirty="0">
                <a:solidFill>
                  <a:srgbClr val="484043"/>
                </a:solidFill>
                <a:latin typeface="+mj-lt"/>
              </a:rPr>
              <a:t>(aged 16-64)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56FAB-6EDD-47BD-85EF-5032A9858908}"/>
              </a:ext>
            </a:extLst>
          </p:cNvPr>
          <p:cNvSpPr txBox="1"/>
          <p:nvPr/>
        </p:nvSpPr>
        <p:spPr>
          <a:xfrm>
            <a:off x="7848527" y="19338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5 </a:t>
            </a:r>
            <a:endParaRPr lang="en-GB" sz="60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F93F3F-F635-F084-3CAD-6022E446E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7381" y="1934064"/>
            <a:ext cx="756000" cy="182145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C9101D7-C011-B26B-8836-02F077B94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530" y="1934064"/>
            <a:ext cx="756000" cy="182145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D2F197E-EC9D-905F-A0FA-E7EA72F8E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79" y="1934064"/>
            <a:ext cx="756000" cy="182145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6F93152-1E50-F4B2-C57B-954990CDA5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1862" y="1934064"/>
            <a:ext cx="756000" cy="182145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9F97181-0F88-DE65-79AC-D6908DEC6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232" y="1934064"/>
            <a:ext cx="756000" cy="1821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6749A-1516-28C8-A5C3-501724126468}"/>
              </a:ext>
            </a:extLst>
          </p:cNvPr>
          <p:cNvSpPr txBox="1"/>
          <p:nvPr/>
        </p:nvSpPr>
        <p:spPr>
          <a:xfrm>
            <a:off x="4431233" y="44092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b="1" dirty="0">
                <a:solidFill>
                  <a:srgbClr val="BD1622"/>
                </a:solidFill>
                <a:latin typeface="Calibri" panose="020F0502020204030204"/>
              </a:rPr>
              <a:t>74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</a:t>
            </a:r>
            <a:endParaRPr lang="en-GB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3A638-3274-2AE3-6E62-33698AA9652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B264-60EA-0BF0-5AF1-5FEEF7D456D8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North Wales</a:t>
            </a:r>
          </a:p>
        </p:txBody>
      </p:sp>
    </p:spTree>
    <p:extLst>
      <p:ext uri="{BB962C8B-B14F-4D97-AF65-F5344CB8AC3E}">
        <p14:creationId xmlns:p14="http://schemas.microsoft.com/office/powerpoint/2010/main" val="137534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148E7-2D21-5ADA-06BE-21C8B2D6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196E328-FFB6-8D82-B12F-5FD681BE116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74%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working age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EF68AC-8352-0CE7-FCC0-57ECFD6128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" y="564233"/>
            <a:ext cx="2028788" cy="221853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145A35E-8FBC-5ABA-7473-10C2EDCFA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4811" y="4257807"/>
            <a:ext cx="491836" cy="129582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53BBE06-A7CE-C9E1-F75D-806C2FD1FA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2423" y="4257807"/>
            <a:ext cx="491836" cy="12958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6F1FC44-10C5-7A18-A5F7-A5B34FFF17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7198" y="4257807"/>
            <a:ext cx="491836" cy="129582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68AEAB5-DA32-5864-0EBC-CEA939C59B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9585" y="4257807"/>
            <a:ext cx="491836" cy="129582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DE5B344-82AF-78C1-096A-80A777DE25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1972" y="4257807"/>
            <a:ext cx="491836" cy="1295825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11608D6-885E-FF6F-8E72-82E9E3FF4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6747" y="4257807"/>
            <a:ext cx="491836" cy="129582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F3AEF12C-E8CA-DEBF-DA70-54D2F9FD14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3902" y="4257807"/>
            <a:ext cx="491836" cy="129582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21BD2F0-ECDA-A42B-9A95-D7D4443FB3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1521" y="4257805"/>
            <a:ext cx="491836" cy="129582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3D90D80-F59E-5E45-0C11-F79A637B33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360" y="4257807"/>
            <a:ext cx="491836" cy="129582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CC267557-0F20-C074-BA5F-2F0BA685A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9134" y="4257807"/>
            <a:ext cx="491836" cy="12958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CEECD60-F1C0-58B6-D487-A37FEF795994}"/>
              </a:ext>
            </a:extLst>
          </p:cNvPr>
          <p:cNvSpPr txBox="1"/>
          <p:nvPr/>
        </p:nvSpPr>
        <p:spPr>
          <a:xfrm>
            <a:off x="499958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AD6E8C-38B3-F66B-2A47-A2AC457716E2}"/>
              </a:ext>
            </a:extLst>
          </p:cNvPr>
          <p:cNvSpPr txBox="1"/>
          <p:nvPr/>
        </p:nvSpPr>
        <p:spPr>
          <a:xfrm>
            <a:off x="641027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A5AE3-8A41-6756-4983-4FE47E638E02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</a:t>
            </a: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99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.6%)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6054D-4509-5234-BDE7-11ACC59B99C4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C9E46-E54F-1A65-1306-31F722A86420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6FA271-390C-FA4C-C4D1-116E643A62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8D7E06-AB57-43DF-E67F-8B33C9B337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E71330-BABA-A6CA-92BE-E7B90E8CEB42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F35410E-4DEC-BE0E-047B-E0CA45B01D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4E14CD-ECDF-17BB-27DD-C0228F3019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156D764-7463-124C-6C99-965D1431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809D47-BECC-EA2F-7DA9-CA91AF56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5AB96-74EF-4C68-25A3-2DF62BFB13E1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North Wales</a:t>
            </a:r>
          </a:p>
        </p:txBody>
      </p:sp>
    </p:spTree>
    <p:extLst>
      <p:ext uri="{BB962C8B-B14F-4D97-AF65-F5344CB8AC3E}">
        <p14:creationId xmlns:p14="http://schemas.microsoft.com/office/powerpoint/2010/main" val="93693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DCD83-D8E8-ED0A-E2CD-CFCF26E0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58C3D3B-5C7D-EA9F-034C-7B8A9EBC9D83}"/>
              </a:ext>
            </a:extLst>
          </p:cNvPr>
          <p:cNvSpPr txBox="1"/>
          <p:nvPr/>
        </p:nvSpPr>
        <p:spPr>
          <a:xfrm>
            <a:off x="682199" y="227479"/>
            <a:ext cx="5268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Disabled workers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1.5 times as likely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in unskilled jobs 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(NS </a:t>
            </a:r>
            <a:r>
              <a:rPr kumimoji="0" lang="en-GB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6-8)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CADBB3-13B7-208F-56FE-0B064A7E9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9729" y="2425634"/>
            <a:ext cx="491836" cy="1295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198F20-1B40-8941-949B-6E23A6662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7341" y="2425634"/>
            <a:ext cx="491836" cy="12958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8B880C-E42A-F35F-2708-828B8D228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116" y="2425634"/>
            <a:ext cx="491836" cy="12958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8196D2-52EC-DC7C-2582-E478165E41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503" y="2425634"/>
            <a:ext cx="491836" cy="1295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246E31-CE56-83FB-B45A-1E62F614F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90" y="2425634"/>
            <a:ext cx="491836" cy="12958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A92649A-634D-B642-BDBD-630F48DD2A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2425634"/>
            <a:ext cx="491836" cy="12958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F505C7E-076D-40D3-A4E4-E1F81A587D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2425634"/>
            <a:ext cx="491836" cy="12958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0AC34-C94F-40C7-76B2-712E57E1BE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2425632"/>
            <a:ext cx="491836" cy="12958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C8DEC0-E969-08C8-10F9-05495B78FA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2425634"/>
            <a:ext cx="491836" cy="12958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B47E08-4F49-4173-1447-85210EB83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2425634"/>
            <a:ext cx="491836" cy="1295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C54029-ECC2-3770-658C-1EB0CBCE025D}"/>
              </a:ext>
            </a:extLst>
          </p:cNvPr>
          <p:cNvSpPr txBox="1"/>
          <p:nvPr/>
        </p:nvSpPr>
        <p:spPr>
          <a:xfrm>
            <a:off x="8420440" y="3207079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48%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ECEFF02-CBFE-DB53-1EBE-BE29E800B7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9729" y="4720521"/>
            <a:ext cx="491836" cy="12958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1D57A83-E05F-4729-C406-65F8A62AF4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7341" y="4720521"/>
            <a:ext cx="491836" cy="129582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134D41-1AFB-6D0E-F447-5751F60533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2116" y="4720521"/>
            <a:ext cx="491836" cy="12958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1C60F5F-ADF4-E4B7-5623-F219934DC0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503" y="4720521"/>
            <a:ext cx="491836" cy="12958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14E7A2-1753-CF4A-79BC-88C49D5DC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6890" y="4720521"/>
            <a:ext cx="491836" cy="12958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9EDD00-5823-42D5-91DE-A66B1C244E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4720521"/>
            <a:ext cx="491836" cy="12958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B6EE4BB-3E57-58BB-86AA-7CC94B773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4720521"/>
            <a:ext cx="491836" cy="12958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0F40A2B-41B5-15DC-3818-FF9D6E53C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4720519"/>
            <a:ext cx="491836" cy="12958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ABF2AC7-92A5-A9F4-CBFF-44CB17C9D9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4720521"/>
            <a:ext cx="491836" cy="12958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1A26017-2E02-BE3F-621C-E6E031E571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4720521"/>
            <a:ext cx="491836" cy="12958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9C4F26-2015-A576-1574-C9113A5F27F3}"/>
              </a:ext>
            </a:extLst>
          </p:cNvPr>
          <p:cNvSpPr txBox="1"/>
          <p:nvPr/>
        </p:nvSpPr>
        <p:spPr>
          <a:xfrm>
            <a:off x="8426069" y="5501966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1A668-B292-E60E-B760-1A3B0F9DB549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73212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9389-41E2-060A-BE46-150E388B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40D92-7C1F-B1C8-5EB2-5861A1E57E88}"/>
              </a:ext>
            </a:extLst>
          </p:cNvPr>
          <p:cNvSpPr txBox="1"/>
          <p:nvPr/>
        </p:nvSpPr>
        <p:spPr>
          <a:xfrm>
            <a:off x="904240" y="461511"/>
            <a:ext cx="389698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People with a limiting illness or disability are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 times more likely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be economically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2"/>
                </a:solidFill>
                <a:latin typeface="+mj-lt"/>
              </a:rPr>
              <a:t>i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nactive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</a:t>
            </a:r>
            <a:endParaRPr lang="en-GB" sz="32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37EB6C-FA51-4BE2-E5DF-46011399D1E7}"/>
              </a:ext>
            </a:extLst>
          </p:cNvPr>
          <p:cNvGrpSpPr/>
          <p:nvPr/>
        </p:nvGrpSpPr>
        <p:grpSpPr>
          <a:xfrm rot="16200000">
            <a:off x="5084332" y="730109"/>
            <a:ext cx="1299922" cy="3685800"/>
            <a:chOff x="4909516" y="2358305"/>
            <a:chExt cx="1726575" cy="3685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7388BF-BDA5-6BF5-CDBE-863AEA122AC6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1" name="Graphic 10" descr="Chevron arrows with solid fill">
                <a:extLst>
                  <a:ext uri="{FF2B5EF4-FFF2-40B4-BE49-F238E27FC236}">
                    <a16:creationId xmlns:a16="http://schemas.microsoft.com/office/drawing/2014/main" id="{76F45BE5-44F4-60FC-4F19-1D4D095D2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2" name="Graphic 11" descr="Chevron arrows with solid fill">
                <a:extLst>
                  <a:ext uri="{FF2B5EF4-FFF2-40B4-BE49-F238E27FC236}">
                    <a16:creationId xmlns:a16="http://schemas.microsoft.com/office/drawing/2014/main" id="{3CC40D30-990D-7DC7-7C18-82EBCD558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0288CD-5FFE-6BA0-69EE-F6254ACEDBC1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9" name="Graphic 8" descr="Chevron arrows with solid fill">
                <a:extLst>
                  <a:ext uri="{FF2B5EF4-FFF2-40B4-BE49-F238E27FC236}">
                    <a16:creationId xmlns:a16="http://schemas.microsoft.com/office/drawing/2014/main" id="{AB66242B-7E7A-EA2C-8C65-EEE803A3E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1B842770-9B73-93F9-9C62-846E68F22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74A1D8-9651-BC92-6804-5ACAE623841A}"/>
              </a:ext>
            </a:extLst>
          </p:cNvPr>
          <p:cNvSpPr txBox="1"/>
          <p:nvPr/>
        </p:nvSpPr>
        <p:spPr>
          <a:xfrm>
            <a:off x="9943728" y="3524756"/>
            <a:ext cx="164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chemeClr val="accent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…c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ompared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those without</a:t>
            </a: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881ED-6CA6-D0ED-E3DC-D8A52C679DF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DBEEB-A329-002C-61A9-10B84CA11FCA}"/>
              </a:ext>
            </a:extLst>
          </p:cNvPr>
          <p:cNvSpPr txBox="1"/>
          <p:nvPr/>
        </p:nvSpPr>
        <p:spPr>
          <a:xfrm>
            <a:off x="8579756" y="5934075"/>
            <a:ext cx="296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Economically inactive</a:t>
            </a:r>
          </a:p>
        </p:txBody>
      </p:sp>
      <p:graphicFrame>
        <p:nvGraphicFramePr>
          <p:cNvPr id="15" name="Chart Placeholder 14">
            <a:extLst>
              <a:ext uri="{FF2B5EF4-FFF2-40B4-BE49-F238E27FC236}">
                <a16:creationId xmlns:a16="http://schemas.microsoft.com/office/drawing/2014/main" id="{BFE2D81A-53B4-4B21-93DC-26A3B56F1E4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7305675" y="1695450"/>
          <a:ext cx="451326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392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D415-E2CF-43F0-CEBD-1062E8B4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5004B3-291D-A835-9883-6AF430BBC58C}"/>
              </a:ext>
            </a:extLst>
          </p:cNvPr>
          <p:cNvSpPr txBox="1"/>
          <p:nvPr/>
        </p:nvSpPr>
        <p:spPr>
          <a:xfrm>
            <a:off x="469246" y="2752640"/>
            <a:ext cx="558377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1 in 5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adults are living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urban deprivation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FB0D5-6CE0-D8C2-47B0-BC73A93CE5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2454" y="3039339"/>
            <a:ext cx="2748903" cy="6763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14,000</a:t>
            </a:r>
          </a:p>
        </p:txBody>
      </p:sp>
    </p:spTree>
    <p:extLst>
      <p:ext uri="{BB962C8B-B14F-4D97-AF65-F5344CB8AC3E}">
        <p14:creationId xmlns:p14="http://schemas.microsoft.com/office/powerpoint/2010/main" val="29888067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85993</TotalTime>
  <Words>2069</Words>
  <Application>Microsoft Office PowerPoint</Application>
  <PresentationFormat>Widescreen</PresentationFormat>
  <Paragraphs>269</Paragraphs>
  <Slides>49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Aerial</vt:lpstr>
      <vt:lpstr>Aptos</vt:lpstr>
      <vt:lpstr>Arial</vt:lpstr>
      <vt:lpstr>Calibri</vt:lpstr>
      <vt:lpstr>Calibri Light</vt:lpstr>
      <vt:lpstr>Infour</vt:lpstr>
      <vt:lpstr>Wingdings</vt:lpstr>
      <vt:lpstr>Custom Design</vt:lpstr>
      <vt:lpstr>3_Custom Design</vt:lpstr>
      <vt:lpstr>2_Custom Design</vt:lpstr>
      <vt:lpstr>1_Custom Design</vt:lpstr>
      <vt:lpstr>4_Custom Design</vt:lpstr>
      <vt:lpstr>PowerPoint Presentation</vt:lpstr>
      <vt:lpstr>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Tom Rogers</cp:lastModifiedBy>
  <cp:revision>1334</cp:revision>
  <dcterms:created xsi:type="dcterms:W3CDTF">2020-12-15T14:44:20Z</dcterms:created>
  <dcterms:modified xsi:type="dcterms:W3CDTF">2025-06-02T13:21:07Z</dcterms:modified>
</cp:coreProperties>
</file>