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5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2.xml" ContentType="application/vnd.openxmlformats-officedocument.themeOverride+xml"/>
  <Override PartName="/ppt/notesSlides/notesSlide24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3.xml" ContentType="application/vnd.openxmlformats-officedocument.themeOverride+xml"/>
  <Override PartName="/ppt/notesSlides/notesSlide25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4.xml" ContentType="application/vnd.openxmlformats-officedocument.themeOverride+xml"/>
  <Override PartName="/ppt/notesSlides/notesSlide26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5.xml" ContentType="application/vnd.openxmlformats-officedocument.themeOverr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6.xml" ContentType="application/vnd.openxmlformats-officedocument.themeOverride+xml"/>
  <Override PartName="/ppt/notesSlides/notesSlide29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7.xml" ContentType="application/vnd.openxmlformats-officedocument.themeOverride+xml"/>
  <Override PartName="/ppt/notesSlides/notesSlide30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8.xml" ContentType="application/vnd.openxmlformats-officedocument.themeOverride+xml"/>
  <Override PartName="/ppt/notesSlides/notesSlide31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32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9.xml" ContentType="application/vnd.openxmlformats-officedocument.themeOverride+xml"/>
  <Override PartName="/ppt/notesSlides/notesSlide33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10.xml" ContentType="application/vnd.openxmlformats-officedocument.themeOverride+xml"/>
  <Override PartName="/ppt/notesSlides/notesSlide34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11.xml" ContentType="application/vnd.openxmlformats-officedocument.themeOverride+xml"/>
  <Override PartName="/ppt/notesSlides/notesSlide35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12.xml" ContentType="application/vnd.openxmlformats-officedocument.themeOverr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38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13.xml" ContentType="application/vnd.openxmlformats-officedocument.themeOverride+xml"/>
  <Override PartName="/ppt/notesSlides/notesSlide39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14.xml" ContentType="application/vnd.openxmlformats-officedocument.themeOverride+xml"/>
  <Override PartName="/ppt/notesSlides/notesSlide40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15.xml" ContentType="application/vnd.openxmlformats-officedocument.themeOverride+xml"/>
  <Override PartName="/ppt/notesSlides/notesSlide41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theme/themeOverride16.xml" ContentType="application/vnd.openxmlformats-officedocument.themeOverride+xml"/>
  <Override PartName="/ppt/notesSlides/notesSlide42.xml" ContentType="application/vnd.openxmlformats-officedocument.presentationml.notesSl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heme/themeOverride17.xml" ContentType="application/vnd.openxmlformats-officedocument.themeOverride+xml"/>
  <Override PartName="/ppt/notesSlides/notesSlide4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  <p:sldMasterId id="2147484169" r:id="rId2"/>
    <p:sldMasterId id="2147484157" r:id="rId3"/>
    <p:sldMasterId id="2147483863" r:id="rId4"/>
    <p:sldMasterId id="2147484170" r:id="rId5"/>
  </p:sldMasterIdLst>
  <p:notesMasterIdLst>
    <p:notesMasterId r:id="rId54"/>
  </p:notesMasterIdLst>
  <p:handoutMasterIdLst>
    <p:handoutMasterId r:id="rId55"/>
  </p:handoutMasterIdLst>
  <p:sldIdLst>
    <p:sldId id="2145708292" r:id="rId6"/>
    <p:sldId id="4333" r:id="rId7"/>
    <p:sldId id="4334" r:id="rId8"/>
    <p:sldId id="4422" r:id="rId9"/>
    <p:sldId id="4392" r:id="rId10"/>
    <p:sldId id="4395" r:id="rId11"/>
    <p:sldId id="4397" r:id="rId12"/>
    <p:sldId id="4394" r:id="rId13"/>
    <p:sldId id="4420" r:id="rId14"/>
    <p:sldId id="4399" r:id="rId15"/>
    <p:sldId id="2145708283" r:id="rId16"/>
    <p:sldId id="4429" r:id="rId17"/>
    <p:sldId id="4430" r:id="rId18"/>
    <p:sldId id="4431" r:id="rId19"/>
    <p:sldId id="2145708284" r:id="rId20"/>
    <p:sldId id="4442" r:id="rId21"/>
    <p:sldId id="2145708290" r:id="rId22"/>
    <p:sldId id="4432" r:id="rId23"/>
    <p:sldId id="4441" r:id="rId24"/>
    <p:sldId id="2145708286" r:id="rId25"/>
    <p:sldId id="4427" r:id="rId26"/>
    <p:sldId id="2145708285" r:id="rId27"/>
    <p:sldId id="4403" r:id="rId28"/>
    <p:sldId id="4401" r:id="rId29"/>
    <p:sldId id="4400" r:id="rId30"/>
    <p:sldId id="4373" r:id="rId31"/>
    <p:sldId id="4374" r:id="rId32"/>
    <p:sldId id="4436" r:id="rId33"/>
    <p:sldId id="4437" r:id="rId34"/>
    <p:sldId id="4438" r:id="rId35"/>
    <p:sldId id="4439" r:id="rId36"/>
    <p:sldId id="4433" r:id="rId37"/>
    <p:sldId id="4434" r:id="rId38"/>
    <p:sldId id="4389" r:id="rId39"/>
    <p:sldId id="4375" r:id="rId40"/>
    <p:sldId id="4376" r:id="rId41"/>
    <p:sldId id="4377" r:id="rId42"/>
    <p:sldId id="4380" r:id="rId43"/>
    <p:sldId id="2145708289" r:id="rId44"/>
    <p:sldId id="2145708287" r:id="rId45"/>
    <p:sldId id="4435" r:id="rId46"/>
    <p:sldId id="4423" r:id="rId47"/>
    <p:sldId id="4372" r:id="rId48"/>
    <p:sldId id="4398" r:id="rId49"/>
    <p:sldId id="4326" r:id="rId50"/>
    <p:sldId id="4345" r:id="rId51"/>
    <p:sldId id="4424" r:id="rId52"/>
    <p:sldId id="4332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5B3815-400D-6C14-1CCB-56631930C663}" name="Martin Hird" initials="MH" userId="Martin Hird" providerId="None"/>
  <p188:author id="{24285C21-1C15-9939-DE37-B21D5C01ED92}" name="Liz Radley" initials="LR" userId="S::liz@pressred.co.uk::2d828230-0f60-4fd5-9d69-9b819aaf13bf" providerId="AD"/>
  <p188:author id="{6235672F-6682-7BE6-BB07-DD73BF8C201F}" name="Martin Hird" initials="MH" userId="S::martin@pressred.co.uk::7af6d65c-07f6-4e17-8f60-307004fb9820" providerId="AD"/>
  <p188:author id="{BB13E14F-0380-9E1A-607D-929C02A39D0C}" name="Shona Honey" initials="SH" userId="S::shona@pressred.co.uk::1adc8dee-d822-4184-8cea-cb7439cb4f0c" providerId="AD"/>
  <p188:author id="{3FDDDCAF-E490-94CC-B481-898548AB9DDC}" name="Scott Hartley" initials="SH" userId="S::scott@pressred.co.uk::da5851e2-eb73-4c9d-afd2-be7641e983ed" providerId="AD"/>
  <p188:author id="{64FA85E2-95EF-1481-CC5E-3AE2364B919C}" name="Liz Radley" initials="LR" userId="Liz Radley" providerId="None"/>
  <p188:author id="{804B0AF0-B6FC-5813-5B7F-EF09AE8C5039}" name="Tim Brearley" initials="TB" userId="2671ec7344e31065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z Radley" initials="LR" lastIdx="134" clrIdx="0">
    <p:extLst>
      <p:ext uri="{19B8F6BF-5375-455C-9EA6-DF929625EA0E}">
        <p15:presenceInfo xmlns:p15="http://schemas.microsoft.com/office/powerpoint/2012/main" userId="aae0c5a9c4a6daf5" providerId="Windows Live"/>
      </p:ext>
    </p:extLst>
  </p:cmAuthor>
  <p:cmAuthor id="2" name="Martin Hird" initials="MH" lastIdx="120" clrIdx="1">
    <p:extLst>
      <p:ext uri="{19B8F6BF-5375-455C-9EA6-DF929625EA0E}">
        <p15:presenceInfo xmlns:p15="http://schemas.microsoft.com/office/powerpoint/2012/main" userId="eaad0c9c081c435d" providerId="Windows Live"/>
      </p:ext>
    </p:extLst>
  </p:cmAuthor>
  <p:cmAuthor id="3" name="Sarah Tague" initials="ST" lastIdx="8" clrIdx="2">
    <p:extLst>
      <p:ext uri="{19B8F6BF-5375-455C-9EA6-DF929625EA0E}">
        <p15:presenceInfo xmlns:p15="http://schemas.microsoft.com/office/powerpoint/2012/main" userId="Sarah Tague" providerId="None"/>
      </p:ext>
    </p:extLst>
  </p:cmAuthor>
  <p:cmAuthor id="4" name="Shona Honey" initials="SH" lastIdx="1" clrIdx="3">
    <p:extLst>
      <p:ext uri="{19B8F6BF-5375-455C-9EA6-DF929625EA0E}">
        <p15:presenceInfo xmlns:p15="http://schemas.microsoft.com/office/powerpoint/2012/main" userId="82273656a353d053" providerId="Windows Live"/>
      </p:ext>
    </p:extLst>
  </p:cmAuthor>
  <p:cmAuthor id="5" name="Scott Hartley" initials="SH" lastIdx="18" clrIdx="4">
    <p:extLst>
      <p:ext uri="{19B8F6BF-5375-455C-9EA6-DF929625EA0E}">
        <p15:presenceInfo xmlns:p15="http://schemas.microsoft.com/office/powerpoint/2012/main" userId="337a930210cd2cb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89BD"/>
    <a:srgbClr val="CFA149"/>
    <a:srgbClr val="181818"/>
    <a:srgbClr val="66B42D"/>
    <a:srgbClr val="E2013D"/>
    <a:srgbClr val="7452CD"/>
    <a:srgbClr val="FFFFFF"/>
    <a:srgbClr val="2A8495"/>
    <a:srgbClr val="6F696C"/>
    <a:srgbClr val="DCD7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3B6BFC-6B3D-4CF3-872F-D433A60B82E3}" v="2" dt="2025-06-02T13:20:46.0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13" autoAdjust="0"/>
    <p:restoredTop sz="81114" autoAdjust="0"/>
  </p:normalViewPr>
  <p:slideViewPr>
    <p:cSldViewPr snapToGrid="0">
      <p:cViewPr varScale="1">
        <p:scale>
          <a:sx n="51" d="100"/>
          <a:sy n="51" d="100"/>
        </p:scale>
        <p:origin x="884" y="44"/>
      </p:cViewPr>
      <p:guideLst/>
    </p:cSldViewPr>
  </p:slideViewPr>
  <p:outlineViewPr>
    <p:cViewPr>
      <p:scale>
        <a:sx n="33" d="100"/>
        <a:sy n="33" d="100"/>
      </p:scale>
      <p:origin x="0" y="-435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3429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handoutMaster" Target="handoutMasters/handoutMaster1.xml"/><Relationship Id="rId63" Type="http://schemas.microsoft.com/office/2018/10/relationships/authors" Target="author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notesMaster" Target="notesMasters/notesMaster1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61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 Rogers" userId="78278ee1-e368-4400-a4e4-8193f9d10d0f" providerId="ADAL" clId="{5E3B6BFC-6B3D-4CF3-872F-D433A60B82E3}"/>
    <pc:docChg chg="addSld delSld modSld">
      <pc:chgData name="Tom Rogers" userId="78278ee1-e368-4400-a4e4-8193f9d10d0f" providerId="ADAL" clId="{5E3B6BFC-6B3D-4CF3-872F-D433A60B82E3}" dt="2025-06-02T13:20:49.056" v="143" actId="1076"/>
      <pc:docMkLst>
        <pc:docMk/>
      </pc:docMkLst>
      <pc:sldChg chg="del">
        <pc:chgData name="Tom Rogers" userId="78278ee1-e368-4400-a4e4-8193f9d10d0f" providerId="ADAL" clId="{5E3B6BFC-6B3D-4CF3-872F-D433A60B82E3}" dt="2025-05-22T15:11:57.915" v="1" actId="47"/>
        <pc:sldMkLst>
          <pc:docMk/>
          <pc:sldMk cId="1985976388" sldId="4331"/>
        </pc:sldMkLst>
      </pc:sldChg>
      <pc:sldChg chg="modSp mod">
        <pc:chgData name="Tom Rogers" userId="78278ee1-e368-4400-a4e4-8193f9d10d0f" providerId="ADAL" clId="{5E3B6BFC-6B3D-4CF3-872F-D433A60B82E3}" dt="2025-05-22T15:55:29.661" v="54" actId="20577"/>
        <pc:sldMkLst>
          <pc:docMk/>
          <pc:sldMk cId="1027323935" sldId="4374"/>
        </pc:sldMkLst>
        <pc:spChg chg="mod">
          <ac:chgData name="Tom Rogers" userId="78278ee1-e368-4400-a4e4-8193f9d10d0f" providerId="ADAL" clId="{5E3B6BFC-6B3D-4CF3-872F-D433A60B82E3}" dt="2025-05-22T15:55:29.661" v="54" actId="20577"/>
          <ac:spMkLst>
            <pc:docMk/>
            <pc:sldMk cId="1027323935" sldId="4374"/>
            <ac:spMk id="2" creationId="{B7DE0487-0400-571E-FA84-D0BC7DA0595A}"/>
          </ac:spMkLst>
        </pc:spChg>
      </pc:sldChg>
      <pc:sldChg chg="modSp mod">
        <pc:chgData name="Tom Rogers" userId="78278ee1-e368-4400-a4e4-8193f9d10d0f" providerId="ADAL" clId="{5E3B6BFC-6B3D-4CF3-872F-D433A60B82E3}" dt="2025-05-22T15:56:15.074" v="141" actId="6549"/>
        <pc:sldMkLst>
          <pc:docMk/>
          <pc:sldMk cId="3321113249" sldId="4389"/>
        </pc:sldMkLst>
        <pc:spChg chg="mod">
          <ac:chgData name="Tom Rogers" userId="78278ee1-e368-4400-a4e4-8193f9d10d0f" providerId="ADAL" clId="{5E3B6BFC-6B3D-4CF3-872F-D433A60B82E3}" dt="2025-05-22T15:56:15.074" v="141" actId="6549"/>
          <ac:spMkLst>
            <pc:docMk/>
            <pc:sldMk cId="3321113249" sldId="4389"/>
            <ac:spMk id="2" creationId="{B6A1B0BD-9151-8B4A-BF11-CE529F8144A4}"/>
          </ac:spMkLst>
        </pc:spChg>
      </pc:sldChg>
      <pc:sldChg chg="modSp mod">
        <pc:chgData name="Tom Rogers" userId="78278ee1-e368-4400-a4e4-8193f9d10d0f" providerId="ADAL" clId="{5E3B6BFC-6B3D-4CF3-872F-D433A60B82E3}" dt="2025-05-22T15:55:07.408" v="35" actId="207"/>
        <pc:sldMkLst>
          <pc:docMk/>
          <pc:sldMk cId="3660041903" sldId="4429"/>
        </pc:sldMkLst>
        <pc:spChg chg="mod">
          <ac:chgData name="Tom Rogers" userId="78278ee1-e368-4400-a4e4-8193f9d10d0f" providerId="ADAL" clId="{5E3B6BFC-6B3D-4CF3-872F-D433A60B82E3}" dt="2025-05-22T15:55:07.408" v="35" actId="207"/>
          <ac:spMkLst>
            <pc:docMk/>
            <pc:sldMk cId="3660041903" sldId="4429"/>
            <ac:spMk id="6" creationId="{66F508A4-3E53-2390-9ED2-C1291B416DB6}"/>
          </ac:spMkLst>
        </pc:spChg>
      </pc:sldChg>
      <pc:sldChg chg="modSp mod">
        <pc:chgData name="Tom Rogers" userId="78278ee1-e368-4400-a4e4-8193f9d10d0f" providerId="ADAL" clId="{5E3B6BFC-6B3D-4CF3-872F-D433A60B82E3}" dt="2025-05-22T15:56:01.390" v="112" actId="20577"/>
        <pc:sldMkLst>
          <pc:docMk/>
          <pc:sldMk cId="1416239040" sldId="4434"/>
        </pc:sldMkLst>
        <pc:spChg chg="mod">
          <ac:chgData name="Tom Rogers" userId="78278ee1-e368-4400-a4e4-8193f9d10d0f" providerId="ADAL" clId="{5E3B6BFC-6B3D-4CF3-872F-D433A60B82E3}" dt="2025-05-22T15:56:01.390" v="112" actId="20577"/>
          <ac:spMkLst>
            <pc:docMk/>
            <pc:sldMk cId="1416239040" sldId="4434"/>
            <ac:spMk id="3" creationId="{2ADD8917-2710-A933-1227-9795A4B48D4A}"/>
          </ac:spMkLst>
        </pc:spChg>
      </pc:sldChg>
      <pc:sldChg chg="modSp mod">
        <pc:chgData name="Tom Rogers" userId="78278ee1-e368-4400-a4e4-8193f9d10d0f" providerId="ADAL" clId="{5E3B6BFC-6B3D-4CF3-872F-D433A60B82E3}" dt="2025-05-22T15:55:48.407" v="83" actId="6549"/>
        <pc:sldMkLst>
          <pc:docMk/>
          <pc:sldMk cId="4257228668" sldId="4439"/>
        </pc:sldMkLst>
        <pc:spChg chg="mod">
          <ac:chgData name="Tom Rogers" userId="78278ee1-e368-4400-a4e4-8193f9d10d0f" providerId="ADAL" clId="{5E3B6BFC-6B3D-4CF3-872F-D433A60B82E3}" dt="2025-05-22T15:55:48.407" v="83" actId="6549"/>
          <ac:spMkLst>
            <pc:docMk/>
            <pc:sldMk cId="4257228668" sldId="4439"/>
            <ac:spMk id="6" creationId="{9C2A5D91-ED62-3915-8CEF-6471E43B7D69}"/>
          </ac:spMkLst>
        </pc:spChg>
      </pc:sldChg>
      <pc:sldChg chg="addSp modSp add mod">
        <pc:chgData name="Tom Rogers" userId="78278ee1-e368-4400-a4e4-8193f9d10d0f" providerId="ADAL" clId="{5E3B6BFC-6B3D-4CF3-872F-D433A60B82E3}" dt="2025-06-02T13:20:49.056" v="143" actId="1076"/>
        <pc:sldMkLst>
          <pc:docMk/>
          <pc:sldMk cId="588500779" sldId="2145708292"/>
        </pc:sldMkLst>
        <pc:picChg chg="add mod">
          <ac:chgData name="Tom Rogers" userId="78278ee1-e368-4400-a4e4-8193f9d10d0f" providerId="ADAL" clId="{5E3B6BFC-6B3D-4CF3-872F-D433A60B82E3}" dt="2025-06-02T13:20:49.056" v="143" actId="1076"/>
          <ac:picMkLst>
            <pc:docMk/>
            <pc:sldMk cId="588500779" sldId="2145708292"/>
            <ac:picMk id="2" creationId="{9EDB233B-16F1-EE07-30DE-E3A295072AB6}"/>
          </ac:picMkLst>
        </pc:picChg>
      </pc:sldChg>
      <pc:sldMasterChg chg="delSldLayout">
        <pc:chgData name="Tom Rogers" userId="78278ee1-e368-4400-a4e4-8193f9d10d0f" providerId="ADAL" clId="{5E3B6BFC-6B3D-4CF3-872F-D433A60B82E3}" dt="2025-05-22T15:11:57.915" v="1" actId="47"/>
        <pc:sldMasterMkLst>
          <pc:docMk/>
          <pc:sldMasterMk cId="3091467540" sldId="2147483863"/>
        </pc:sldMasterMkLst>
        <pc:sldLayoutChg chg="del">
          <pc:chgData name="Tom Rogers" userId="78278ee1-e368-4400-a4e4-8193f9d10d0f" providerId="ADAL" clId="{5E3B6BFC-6B3D-4CF3-872F-D433A60B82E3}" dt="2025-05-22T15:11:57.915" v="1" actId="47"/>
          <pc:sldLayoutMkLst>
            <pc:docMk/>
            <pc:sldMasterMk cId="3091467540" sldId="2147483863"/>
            <pc:sldLayoutMk cId="1413989394" sldId="2147484095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DSW%20Censu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est%20Wales\West%20Wales\West%20Wales%20NSfW%202020-23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DSW%20Census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School%20Sport%20Survey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School%20Sport%20Survey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School%20Sport%20Survey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School%20Sport%20Survey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School%20Sport%20Survey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SHRN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SHRN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SHRN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est%20Wales\West%20Wales\West%20Wales%20NSfW%202020-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SHRN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SHRN.xlsx" TargetMode="Externa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West%20Wales\West%20Wales\West%20Wales%20SHRN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SHRN.xlsx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SHRN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DSW%20Census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DSW%20Census.xlsx" TargetMode="Externa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DSW%20Census.xlsx" TargetMode="Externa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DSW%20Census.xlsx" TargetMode="Externa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DSW%20Censu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est%20Wales\West%20Wales\West%20Wales%20NSfW%202020-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West%20Wales\West%20Census%20Urban%20Rural%20deprivation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est%20Wales\West%20Wales\West%20Wales%20NSfW%202020-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est%20Wales\West%20Wales\West%20Wales%20NSfW%202020-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est%20Wales\West%20Wales\West%20Wales%20NSfW%202020-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est%20Wales\West%20Wales\West%20Wales%20NSfW%202020-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NSFW\NSfW%20under%2065%20data%20v2%20combined%20year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est%20Wales\West%20Wales\West%20Wales%20NSfW%202020-23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Adults'!$D$46:$E$46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'Table Adults'!$D$47:$E$47</c:f>
              <c:numCache>
                <c:formatCode>0.0%</c:formatCode>
                <c:ptCount val="2"/>
                <c:pt idx="0">
                  <c:v>0.60362799199435435</c:v>
                </c:pt>
                <c:pt idx="1">
                  <c:v>0.20870904559484321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12-41C2-AE7F-CA437575DC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WIMD!$D$21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WIMD!$C$22:$C$26</c:f>
              <c:strCache>
                <c:ptCount val="5"/>
                <c:pt idx="0">
                  <c:v>Most deprived 20%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Least deprived 20%</c:v>
                </c:pt>
              </c:strCache>
            </c:strRef>
          </c:cat>
          <c:val>
            <c:numRef>
              <c:f>WIMD!$D$22:$D$26</c:f>
              <c:numCache>
                <c:formatCode>0.0%</c:formatCode>
                <c:ptCount val="5"/>
                <c:pt idx="0">
                  <c:v>0.48938426396675577</c:v>
                </c:pt>
                <c:pt idx="1">
                  <c:v>0.38640472966099948</c:v>
                </c:pt>
                <c:pt idx="2">
                  <c:v>0.39307910896046916</c:v>
                </c:pt>
                <c:pt idx="3">
                  <c:v>0.28862378463225113</c:v>
                </c:pt>
                <c:pt idx="4">
                  <c:v>0.3050993465805466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CD-468F-9EC5-6FC20ABFB2BA}"/>
            </c:ext>
          </c:extLst>
        </c:ser>
        <c:ser>
          <c:idx val="1"/>
          <c:order val="1"/>
          <c:tx>
            <c:strRef>
              <c:f>WIMD!$E$21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WIMD!$C$22:$C$26</c:f>
              <c:strCache>
                <c:ptCount val="5"/>
                <c:pt idx="0">
                  <c:v>Most deprived 20%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Least deprived 20%</c:v>
                </c:pt>
              </c:strCache>
            </c:strRef>
          </c:cat>
          <c:val>
            <c:numRef>
              <c:f>WIMD!$E$22:$E$26</c:f>
              <c:numCache>
                <c:formatCode>0.0%</c:formatCode>
                <c:ptCount val="5"/>
                <c:pt idx="0">
                  <c:v>0.25276904087685886</c:v>
                </c:pt>
                <c:pt idx="1">
                  <c:v>0.13970112305280266</c:v>
                </c:pt>
                <c:pt idx="2">
                  <c:v>0.14964236367533776</c:v>
                </c:pt>
                <c:pt idx="3">
                  <c:v>0.20307423658364299</c:v>
                </c:pt>
                <c:pt idx="4">
                  <c:v>0.11097784165122508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CD-468F-9EC5-6FC20ABFB2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r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2021245336775039E-3"/>
          <c:y val="0.89865589359789455"/>
          <c:w val="0.89999992561156594"/>
          <c:h val="7.63554246228162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ACDBDF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1425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950-4352-AC49-73F03C4A46E4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CYP'!$C$132:$C$133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'Table CYP'!$D$132:$D$133</c:f>
              <c:numCache>
                <c:formatCode>0.0%</c:formatCode>
                <c:ptCount val="2"/>
                <c:pt idx="0">
                  <c:v>8.939817768399011E-2</c:v>
                </c:pt>
                <c:pt idx="1">
                  <c:v>5.3822746291365534E-2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50-4352-AC49-73F03C4A46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'Everyone chart'!$E$5</c:f>
              <c:strCache>
                <c:ptCount val="1"/>
                <c:pt idx="0">
                  <c:v>Hooked on Sport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F9C-4FCE-8823-848F5B9106A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'Everyone chart'!$D$6:$D$7</c:f>
              <c:strCache>
                <c:ptCount val="2"/>
                <c:pt idx="0">
                  <c:v>Has limiting illness or disability</c:v>
                </c:pt>
                <c:pt idx="1">
                  <c:v>No limiting illness or disability</c:v>
                </c:pt>
              </c:strCache>
            </c:strRef>
          </c:cat>
          <c:val>
            <c:numRef>
              <c:f>'Everyone chart'!$E$6:$E$7</c:f>
              <c:numCache>
                <c:formatCode>0%</c:formatCode>
                <c:ptCount val="2"/>
                <c:pt idx="0">
                  <c:v>0.3558785808541059</c:v>
                </c:pt>
                <c:pt idx="1">
                  <c:v>0.42782192575901296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F9C-4FCE-8823-848F5B9106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752432"/>
        <c:axId val="1241752912"/>
      </c:barChart>
      <c:catAx>
        <c:axId val="1241752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752912"/>
        <c:crosses val="autoZero"/>
        <c:auto val="1"/>
        <c:lblAlgn val="ctr"/>
        <c:lblOffset val="100"/>
        <c:noMultiLvlLbl val="0"/>
      </c:catAx>
      <c:valAx>
        <c:axId val="1241752912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1241752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'Gender chart'!$E$4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'Gender chart'!$D$5:$D$6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'Gender chart'!$E$5:$E$6</c:f>
              <c:numCache>
                <c:formatCode>0%</c:formatCode>
                <c:ptCount val="2"/>
                <c:pt idx="0">
                  <c:v>0.471522656866384</c:v>
                </c:pt>
                <c:pt idx="1">
                  <c:v>0.39095959077295761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7A-41B9-831C-04CC69FB89F6}"/>
            </c:ext>
          </c:extLst>
        </c:ser>
        <c:ser>
          <c:idx val="1"/>
          <c:order val="1"/>
          <c:tx>
            <c:strRef>
              <c:f>'Gender chart'!$F$4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'Gender chart'!$D$5:$D$6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'Gender chart'!$F$5:$F$6</c:f>
              <c:numCache>
                <c:formatCode>0%</c:formatCode>
                <c:ptCount val="2"/>
                <c:pt idx="0">
                  <c:v>0.35706542563226062</c:v>
                </c:pt>
                <c:pt idx="1">
                  <c:v>0.3629427658469882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7A-41B9-831C-04CC69FB89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Ethnicity!$E$14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Ethnicity!$D$15:$D$16</c:f>
              <c:strCache>
                <c:ptCount val="2"/>
                <c:pt idx="0">
                  <c:v>White</c:v>
                </c:pt>
                <c:pt idx="1">
                  <c:v>Minority ethnic group</c:v>
                </c:pt>
              </c:strCache>
            </c:strRef>
          </c:cat>
          <c:val>
            <c:numRef>
              <c:f>Ethnicity!$E$15:$E$16</c:f>
              <c:numCache>
                <c:formatCode>0%</c:formatCode>
                <c:ptCount val="2"/>
                <c:pt idx="0">
                  <c:v>0.44179033751887431</c:v>
                </c:pt>
                <c:pt idx="1">
                  <c:v>0.37070474033497813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B2-4031-8FDF-B1C3C30D45E1}"/>
            </c:ext>
          </c:extLst>
        </c:ser>
        <c:ser>
          <c:idx val="1"/>
          <c:order val="1"/>
          <c:tx>
            <c:strRef>
              <c:f>Ethnicity!$F$14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Ethnicity!$D$15:$D$16</c:f>
              <c:strCache>
                <c:ptCount val="2"/>
                <c:pt idx="0">
                  <c:v>White</c:v>
                </c:pt>
                <c:pt idx="1">
                  <c:v>Minority ethnic group</c:v>
                </c:pt>
              </c:strCache>
            </c:strRef>
          </c:cat>
          <c:val>
            <c:numRef>
              <c:f>Ethnicity!$F$15:$F$16</c:f>
              <c:numCache>
                <c:formatCode>0%</c:formatCode>
                <c:ptCount val="2"/>
                <c:pt idx="0">
                  <c:v>0.35543926189273556</c:v>
                </c:pt>
                <c:pt idx="1">
                  <c:v>0.37010825225639493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B2-4031-8FDF-B1C3C30D45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FSM!$E$4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FSM!$D$5:$D$8</c:f>
              <c:strCache>
                <c:ptCount val="4"/>
                <c:pt idx="0">
                  <c:v>FSM1</c:v>
                </c:pt>
                <c:pt idx="1">
                  <c:v>FSM2</c:v>
                </c:pt>
                <c:pt idx="2">
                  <c:v>FSM3</c:v>
                </c:pt>
                <c:pt idx="3">
                  <c:v>FSM4</c:v>
                </c:pt>
              </c:strCache>
            </c:strRef>
          </c:cat>
          <c:val>
            <c:numRef>
              <c:f>FSM!$E$5:$E$8</c:f>
              <c:numCache>
                <c:formatCode>0%</c:formatCode>
                <c:ptCount val="4"/>
                <c:pt idx="0">
                  <c:v>0.50427884923688726</c:v>
                </c:pt>
                <c:pt idx="1">
                  <c:v>0.41765482735421799</c:v>
                </c:pt>
                <c:pt idx="2">
                  <c:v>0.39840203874583097</c:v>
                </c:pt>
                <c:pt idx="3">
                  <c:v>0.36749801453575009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3E-4030-96CD-12CD84693260}"/>
            </c:ext>
          </c:extLst>
        </c:ser>
        <c:ser>
          <c:idx val="1"/>
          <c:order val="1"/>
          <c:tx>
            <c:strRef>
              <c:f>FSM!$F$4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FSM!$D$5:$D$8</c:f>
              <c:strCache>
                <c:ptCount val="4"/>
                <c:pt idx="0">
                  <c:v>FSM1</c:v>
                </c:pt>
                <c:pt idx="1">
                  <c:v>FSM2</c:v>
                </c:pt>
                <c:pt idx="2">
                  <c:v>FSM3</c:v>
                </c:pt>
                <c:pt idx="3">
                  <c:v>FSM4</c:v>
                </c:pt>
              </c:strCache>
            </c:strRef>
          </c:cat>
          <c:val>
            <c:numRef>
              <c:f>FSM!$F$5:$F$8</c:f>
              <c:numCache>
                <c:formatCode>0%</c:formatCode>
                <c:ptCount val="4"/>
                <c:pt idx="0">
                  <c:v>0.45086347836864576</c:v>
                </c:pt>
                <c:pt idx="1">
                  <c:v>0.34132258546682726</c:v>
                </c:pt>
                <c:pt idx="2">
                  <c:v>0.31351011034091142</c:v>
                </c:pt>
                <c:pt idx="3">
                  <c:v>0.34590823997864689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3E-4030-96CD-12CD846932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'School year'!$E$17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'School year'!$D$18:$D$19</c:f>
              <c:strCache>
                <c:ptCount val="2"/>
                <c:pt idx="0">
                  <c:v>Primary school</c:v>
                </c:pt>
                <c:pt idx="1">
                  <c:v>Secondary school</c:v>
                </c:pt>
              </c:strCache>
            </c:strRef>
          </c:cat>
          <c:val>
            <c:numRef>
              <c:f>'School year'!$E$18:$E$19</c:f>
              <c:numCache>
                <c:formatCode>0%</c:formatCode>
                <c:ptCount val="2"/>
                <c:pt idx="0">
                  <c:v>0.41498006382213221</c:v>
                </c:pt>
                <c:pt idx="1">
                  <c:v>0.43834900242127744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B1-4868-844E-1BD2DD4F294B}"/>
            </c:ext>
          </c:extLst>
        </c:ser>
        <c:ser>
          <c:idx val="1"/>
          <c:order val="1"/>
          <c:tx>
            <c:strRef>
              <c:f>'School year'!$F$17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'School year'!$D$18:$D$19</c:f>
              <c:strCache>
                <c:ptCount val="2"/>
                <c:pt idx="0">
                  <c:v>Primary school</c:v>
                </c:pt>
                <c:pt idx="1">
                  <c:v>Secondary school</c:v>
                </c:pt>
              </c:strCache>
            </c:strRef>
          </c:cat>
          <c:val>
            <c:numRef>
              <c:f>'School year'!$F$18:$F$19</c:f>
              <c:numCache>
                <c:formatCode>0%</c:formatCode>
                <c:ptCount val="2"/>
                <c:pt idx="0">
                  <c:v>0.38078417240470069</c:v>
                </c:pt>
                <c:pt idx="1">
                  <c:v>0.33905268263681371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B1-4868-844E-1BD2DD4F29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'All CYP'!$H$5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CYP'!$G$6</c:f>
              <c:strCache>
                <c:ptCount val="1"/>
                <c:pt idx="0">
                  <c:v>All young people</c:v>
                </c:pt>
              </c:strCache>
            </c:strRef>
          </c:cat>
          <c:val>
            <c:numRef>
              <c:f>'All CYP'!$H$6</c:f>
              <c:numCache>
                <c:formatCode>0%</c:formatCode>
                <c:ptCount val="1"/>
                <c:pt idx="0">
                  <c:v>0.74529792950845586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C5-441C-B872-4F8FEF0637F1}"/>
            </c:ext>
          </c:extLst>
        </c:ser>
        <c:ser>
          <c:idx val="1"/>
          <c:order val="1"/>
          <c:tx>
            <c:strRef>
              <c:f>'All CYP'!$I$5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CYP'!$G$6</c:f>
              <c:strCache>
                <c:ptCount val="1"/>
                <c:pt idx="0">
                  <c:v>All young people</c:v>
                </c:pt>
              </c:strCache>
            </c:strRef>
          </c:cat>
          <c:val>
            <c:numRef>
              <c:f>'All CYP'!$I$6</c:f>
              <c:numCache>
                <c:formatCode>0%</c:formatCode>
                <c:ptCount val="1"/>
                <c:pt idx="0">
                  <c:v>0.67973629424011106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C5-441C-B872-4F8FEF0637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-2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Gender!$H$5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Gender!$G$6:$G$7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Gender!$H$6:$H$7</c:f>
              <c:numCache>
                <c:formatCode>0%</c:formatCode>
                <c:ptCount val="2"/>
                <c:pt idx="0">
                  <c:v>0.79749961413798431</c:v>
                </c:pt>
                <c:pt idx="1">
                  <c:v>0.69424703891708972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E0-439F-862A-4B4419197C5B}"/>
            </c:ext>
          </c:extLst>
        </c:ser>
        <c:ser>
          <c:idx val="1"/>
          <c:order val="1"/>
          <c:tx>
            <c:strRef>
              <c:f>Gender!$I$5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Gender!$G$6:$G$7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Gender!$I$6:$I$7</c:f>
              <c:numCache>
                <c:formatCode>0%</c:formatCode>
                <c:ptCount val="2"/>
                <c:pt idx="0">
                  <c:v>0.73170731707317072</c:v>
                </c:pt>
                <c:pt idx="1">
                  <c:v>0.65016778523489926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E0-439F-862A-4B4419197C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'Year group'!$H$5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'Year group'!$G$22:$G$23</c:f>
              <c:strCache>
                <c:ptCount val="2"/>
                <c:pt idx="0">
                  <c:v>Year 7-9</c:v>
                </c:pt>
                <c:pt idx="1">
                  <c:v>Year 10-11</c:v>
                </c:pt>
              </c:strCache>
            </c:strRef>
          </c:cat>
          <c:val>
            <c:numRef>
              <c:f>'Year group'!$H$22:$H$23</c:f>
              <c:numCache>
                <c:formatCode>0%</c:formatCode>
                <c:ptCount val="2"/>
                <c:pt idx="0">
                  <c:v>0.77462958149207162</c:v>
                </c:pt>
                <c:pt idx="1">
                  <c:v>0.69979838709677422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25-4D0C-80F1-A47B393C4390}"/>
            </c:ext>
          </c:extLst>
        </c:ser>
        <c:ser>
          <c:idx val="1"/>
          <c:order val="1"/>
          <c:tx>
            <c:strRef>
              <c:f>'Year group'!$I$5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'Year group'!$G$22:$G$23</c:f>
              <c:strCache>
                <c:ptCount val="2"/>
                <c:pt idx="0">
                  <c:v>Year 7-9</c:v>
                </c:pt>
                <c:pt idx="1">
                  <c:v>Year 10-11</c:v>
                </c:pt>
              </c:strCache>
            </c:strRef>
          </c:cat>
          <c:val>
            <c:numRef>
              <c:f>'Year group'!$I$22:$I$23</c:f>
              <c:numCache>
                <c:formatCode>0%</c:formatCode>
                <c:ptCount val="2"/>
                <c:pt idx="0">
                  <c:v>0.71307300509337868</c:v>
                </c:pt>
                <c:pt idx="1">
                  <c:v>0.62690582959641261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25-4D0C-80F1-A47B393C43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'Whole pop trends'!$O$32</c:f>
              <c:strCache>
                <c:ptCount val="1"/>
                <c:pt idx="0">
                  <c:v>Inactive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CB-4E8A-A647-82817BA3CE68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'Whole pop trends'!$N$33:$N$34</c:f>
              <c:strCache>
                <c:ptCount val="2"/>
                <c:pt idx="0">
                  <c:v>Has limiting illness or disability</c:v>
                </c:pt>
                <c:pt idx="1">
                  <c:v>No limiting illness or disability</c:v>
                </c:pt>
              </c:strCache>
            </c:strRef>
          </c:cat>
          <c:val>
            <c:numRef>
              <c:f>'Whole pop trends'!$O$33:$O$34</c:f>
              <c:numCache>
                <c:formatCode>0.0%</c:formatCode>
                <c:ptCount val="2"/>
                <c:pt idx="0">
                  <c:v>0.38360772186316228</c:v>
                </c:pt>
                <c:pt idx="1">
                  <c:v>0.17225851655073046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CB-4E8A-A647-82817BA3CE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772823583"/>
        <c:axId val="1772824063"/>
      </c:barChart>
      <c:catAx>
        <c:axId val="1772823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772824063"/>
        <c:crosses val="autoZero"/>
        <c:auto val="1"/>
        <c:lblAlgn val="ctr"/>
        <c:lblOffset val="100"/>
        <c:noMultiLvlLbl val="0"/>
      </c:catAx>
      <c:valAx>
        <c:axId val="177282406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772823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Ethnicity!$U$5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Ethnicity!$T$6:$T$12</c:f>
              <c:strCache>
                <c:ptCount val="7"/>
                <c:pt idx="0">
                  <c:v>Chinese</c:v>
                </c:pt>
                <c:pt idx="1">
                  <c:v>Asian</c:v>
                </c:pt>
                <c:pt idx="2">
                  <c:v>Other</c:v>
                </c:pt>
                <c:pt idx="3">
                  <c:v>Black</c:v>
                </c:pt>
                <c:pt idx="4">
                  <c:v>White</c:v>
                </c:pt>
                <c:pt idx="5">
                  <c:v>Mixed</c:v>
                </c:pt>
                <c:pt idx="6">
                  <c:v>Arab</c:v>
                </c:pt>
              </c:strCache>
            </c:strRef>
          </c:cat>
          <c:val>
            <c:numRef>
              <c:f>Ethnicity!$U$6:$U$12</c:f>
              <c:numCache>
                <c:formatCode>0%</c:formatCode>
                <c:ptCount val="7"/>
                <c:pt idx="0">
                  <c:v>0.68531468531468531</c:v>
                </c:pt>
                <c:pt idx="1">
                  <c:v>0.72631578947368425</c:v>
                </c:pt>
                <c:pt idx="2">
                  <c:v>0.74721189591078063</c:v>
                </c:pt>
                <c:pt idx="3">
                  <c:v>0.78231292517006801</c:v>
                </c:pt>
                <c:pt idx="4">
                  <c:v>0.75230740252401584</c:v>
                </c:pt>
                <c:pt idx="5">
                  <c:v>0.74033149171270718</c:v>
                </c:pt>
                <c:pt idx="6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1A-41EF-8B98-C2D54C48B780}"/>
            </c:ext>
          </c:extLst>
        </c:ser>
        <c:ser>
          <c:idx val="1"/>
          <c:order val="1"/>
          <c:tx>
            <c:strRef>
              <c:f>Ethnicity!$V$5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Ethnicity!$T$6:$T$12</c:f>
              <c:strCache>
                <c:ptCount val="7"/>
                <c:pt idx="0">
                  <c:v>Chinese</c:v>
                </c:pt>
                <c:pt idx="1">
                  <c:v>Asian</c:v>
                </c:pt>
                <c:pt idx="2">
                  <c:v>Other</c:v>
                </c:pt>
                <c:pt idx="3">
                  <c:v>Black</c:v>
                </c:pt>
                <c:pt idx="4">
                  <c:v>White</c:v>
                </c:pt>
                <c:pt idx="5">
                  <c:v>Mixed</c:v>
                </c:pt>
                <c:pt idx="6">
                  <c:v>Arab</c:v>
                </c:pt>
              </c:strCache>
            </c:strRef>
          </c:cat>
          <c:val>
            <c:numRef>
              <c:f>Ethnicity!$V$6:$V$12</c:f>
              <c:numCache>
                <c:formatCode>0%</c:formatCode>
                <c:ptCount val="7"/>
                <c:pt idx="0">
                  <c:v>0.5714285714285714</c:v>
                </c:pt>
                <c:pt idx="1">
                  <c:v>0.58333333333333326</c:v>
                </c:pt>
                <c:pt idx="2">
                  <c:v>0.59090909090909094</c:v>
                </c:pt>
                <c:pt idx="3">
                  <c:v>0.65517241379310343</c:v>
                </c:pt>
                <c:pt idx="4">
                  <c:v>0.68760399334442601</c:v>
                </c:pt>
                <c:pt idx="5">
                  <c:v>0.73626373626373631</c:v>
                </c:pt>
                <c:pt idx="6">
                  <c:v>0.7407407407407407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51A-41EF-8B98-C2D54C48B7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2021267695"/>
        <c:axId val="2021269135"/>
      </c:barChart>
      <c:catAx>
        <c:axId val="2021267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2021269135"/>
        <c:crosses val="autoZero"/>
        <c:auto val="1"/>
        <c:lblAlgn val="ctr"/>
        <c:lblOffset val="100"/>
        <c:noMultiLvlLbl val="0"/>
      </c:catAx>
      <c:valAx>
        <c:axId val="2021269135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21267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'Family Car'!$H$5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'Family Car'!$G$6:$G$7</c:f>
              <c:strCache>
                <c:ptCount val="2"/>
                <c:pt idx="0">
                  <c:v>No car available</c:v>
                </c:pt>
                <c:pt idx="1">
                  <c:v>Car available</c:v>
                </c:pt>
              </c:strCache>
            </c:strRef>
          </c:cat>
          <c:val>
            <c:numRef>
              <c:f>'Family Car'!$H$6:$H$7</c:f>
              <c:numCache>
                <c:formatCode>0%</c:formatCode>
                <c:ptCount val="2"/>
                <c:pt idx="0">
                  <c:v>0.69352014010507879</c:v>
                </c:pt>
                <c:pt idx="1">
                  <c:v>0.74868541857941739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0F-4BAB-9DFF-B58F2DD97196}"/>
            </c:ext>
          </c:extLst>
        </c:ser>
        <c:ser>
          <c:idx val="1"/>
          <c:order val="1"/>
          <c:tx>
            <c:strRef>
              <c:f>'Family Car'!$I$5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'Family Car'!$G$6:$G$7</c:f>
              <c:strCache>
                <c:ptCount val="2"/>
                <c:pt idx="0">
                  <c:v>No car available</c:v>
                </c:pt>
                <c:pt idx="1">
                  <c:v>Car available</c:v>
                </c:pt>
              </c:strCache>
            </c:strRef>
          </c:cat>
          <c:val>
            <c:numRef>
              <c:f>'Family Car'!$I$6:$I$7</c:f>
              <c:numCache>
                <c:formatCode>0%</c:formatCode>
                <c:ptCount val="2"/>
                <c:pt idx="0">
                  <c:v>0.58974358974358976</c:v>
                </c:pt>
                <c:pt idx="1">
                  <c:v>0.68710516536603494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0F-4BAB-9DFF-B58F2DD971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'FAS - low-high'!$H$5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('FAS - low-high'!$G$6,'FAS - low-high'!$G$8)</c:f>
              <c:strCache>
                <c:ptCount val="2"/>
                <c:pt idx="0">
                  <c:v>Low FAS</c:v>
                </c:pt>
                <c:pt idx="1">
                  <c:v>High FAS</c:v>
                </c:pt>
              </c:strCache>
              <c:extLst/>
            </c:strRef>
          </c:cat>
          <c:val>
            <c:numRef>
              <c:f>('FAS - low-high'!$H$6,'FAS - low-high'!$H$8)</c:f>
              <c:numCache>
                <c:formatCode>0%</c:formatCode>
                <c:ptCount val="2"/>
                <c:pt idx="0">
                  <c:v>0.6352549889135255</c:v>
                </c:pt>
                <c:pt idx="1">
                  <c:v>0.81505820503191884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378-4E4C-8340-D15D1897E6B7}"/>
            </c:ext>
          </c:extLst>
        </c:ser>
        <c:ser>
          <c:idx val="1"/>
          <c:order val="1"/>
          <c:tx>
            <c:strRef>
              <c:f>'FAS - low-high'!$I$5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('FAS - low-high'!$G$6,'FAS - low-high'!$G$8)</c:f>
              <c:strCache>
                <c:ptCount val="2"/>
                <c:pt idx="0">
                  <c:v>Low FAS</c:v>
                </c:pt>
                <c:pt idx="1">
                  <c:v>High FAS</c:v>
                </c:pt>
              </c:strCache>
              <c:extLst/>
            </c:strRef>
          </c:cat>
          <c:val>
            <c:numRef>
              <c:f>('FAS - low-high'!$I$6,'FAS - low-high'!$I$8)</c:f>
              <c:numCache>
                <c:formatCode>0%</c:formatCode>
                <c:ptCount val="2"/>
                <c:pt idx="0">
                  <c:v>0.57700205338809041</c:v>
                </c:pt>
                <c:pt idx="1">
                  <c:v>0.76040703052728953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378-4E4C-8340-D15D1897E6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1569236657123976"/>
          <c:w val="1"/>
          <c:h val="6.63502842539970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UrbanRural!$H$5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UrbanRural!$G$6:$G$7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UrbanRural!$H$6:$H$7</c:f>
              <c:numCache>
                <c:formatCode>0%</c:formatCode>
                <c:ptCount val="2"/>
                <c:pt idx="0">
                  <c:v>0.77503477051460357</c:v>
                </c:pt>
                <c:pt idx="1">
                  <c:v>0.73655144201268152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6-4D38-BC00-C7C9501093D2}"/>
            </c:ext>
          </c:extLst>
        </c:ser>
        <c:ser>
          <c:idx val="1"/>
          <c:order val="1"/>
          <c:tx>
            <c:strRef>
              <c:f>UrbanRural!$I$5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UrbanRural!$G$6:$G$7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UrbanRural!$I$6:$I$7</c:f>
              <c:numCache>
                <c:formatCode>0%</c:formatCode>
                <c:ptCount val="2"/>
                <c:pt idx="0">
                  <c:v>0.78160919540229878</c:v>
                </c:pt>
                <c:pt idx="1">
                  <c:v>0.65244170699516058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86-4D38-BC00-C7C9501093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969585928035338E-4"/>
          <c:y val="0.83535985867896123"/>
          <c:w val="0.99820608281439294"/>
          <c:h val="0.146682792146275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'Life sat - grouped'!$H$5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'Life sat - grouped'!$G$36:$G$37</c:f>
              <c:strCache>
                <c:ptCount val="2"/>
                <c:pt idx="0">
                  <c:v>Worst possible life (0-3)</c:v>
                </c:pt>
                <c:pt idx="1">
                  <c:v>Best possible life (8-10)</c:v>
                </c:pt>
              </c:strCache>
            </c:strRef>
          </c:cat>
          <c:val>
            <c:numRef>
              <c:f>'Life sat - grouped'!$H$36:$H$37</c:f>
              <c:numCache>
                <c:formatCode>0%</c:formatCode>
                <c:ptCount val="2"/>
                <c:pt idx="0">
                  <c:v>0.61969439728353137</c:v>
                </c:pt>
                <c:pt idx="1">
                  <c:v>0.77881210158858649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6A-493A-9051-99C0FDED8F7F}"/>
            </c:ext>
          </c:extLst>
        </c:ser>
        <c:ser>
          <c:idx val="1"/>
          <c:order val="1"/>
          <c:tx>
            <c:strRef>
              <c:f>'Life sat - grouped'!$I$5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'Life sat - grouped'!$G$36:$G$37</c:f>
              <c:strCache>
                <c:ptCount val="2"/>
                <c:pt idx="0">
                  <c:v>Worst possible life (0-3)</c:v>
                </c:pt>
                <c:pt idx="1">
                  <c:v>Best possible life (8-10)</c:v>
                </c:pt>
              </c:strCache>
            </c:strRef>
          </c:cat>
          <c:val>
            <c:numRef>
              <c:f>'Life sat - grouped'!$I$36:$I$37</c:f>
              <c:numCache>
                <c:formatCode>0%</c:formatCode>
                <c:ptCount val="2"/>
                <c:pt idx="0">
                  <c:v>0.52818991097922852</c:v>
                </c:pt>
                <c:pt idx="1">
                  <c:v>0.70604547975596232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6A-493A-9051-99C0FDED8F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9521768926150525"/>
          <c:w val="0.99711862730140355"/>
          <c:h val="8.68249615637316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508412250510254"/>
          <c:y val="2.605091770278271E-2"/>
          <c:w val="0.60887504628818967"/>
          <c:h val="0.947898164594434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'Table Adults'!$O$3</c:f>
              <c:strCache>
                <c:ptCount val="1"/>
                <c:pt idx="0">
                  <c:v>16-64 year olds with a limiting illness</c:v>
                </c:pt>
              </c:strCache>
            </c:strRef>
          </c:tx>
          <c:spPr>
            <a:solidFill>
              <a:schemeClr val="tx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E5D-46A8-B4B6-D4DCC863CB8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E5D-46A8-B4B6-D4DCC863CB8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E5D-46A8-B4B6-D4DCC863CB8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Adults'!$N$4:$N$13</c:f>
              <c:strCache>
                <c:ptCount val="10"/>
                <c:pt idx="0">
                  <c:v>Economically inactive</c:v>
                </c:pt>
                <c:pt idx="1">
                  <c:v>No qualifications</c:v>
                </c:pt>
                <c:pt idx="2">
                  <c:v>NS SeC 6-8</c:v>
                </c:pt>
                <c:pt idx="3">
                  <c:v>Female</c:v>
                </c:pt>
                <c:pt idx="4">
                  <c:v>White British</c:v>
                </c:pt>
                <c:pt idx="5">
                  <c:v>Male</c:v>
                </c:pt>
                <c:pt idx="6">
                  <c:v>Level 2+ qualifications</c:v>
                </c:pt>
                <c:pt idx="7">
                  <c:v>NS SeC 1-2</c:v>
                </c:pt>
                <c:pt idx="8">
                  <c:v>Minority Ethnic Group</c:v>
                </c:pt>
                <c:pt idx="9">
                  <c:v>Economically active</c:v>
                </c:pt>
              </c:strCache>
            </c:strRef>
          </c:cat>
          <c:val>
            <c:numRef>
              <c:f>'Table Adults'!$O$4:$O$13</c:f>
              <c:numCache>
                <c:formatCode>0%</c:formatCode>
                <c:ptCount val="10"/>
                <c:pt idx="0">
                  <c:v>0.43116855213902633</c:v>
                </c:pt>
                <c:pt idx="1">
                  <c:v>0.37135879686566642</c:v>
                </c:pt>
                <c:pt idx="2">
                  <c:v>0.30875875411380882</c:v>
                </c:pt>
                <c:pt idx="3">
                  <c:v>0.22877805036609614</c:v>
                </c:pt>
                <c:pt idx="4">
                  <c:v>0.21535303624662411</c:v>
                </c:pt>
                <c:pt idx="5">
                  <c:v>0.18599344096380852</c:v>
                </c:pt>
                <c:pt idx="6">
                  <c:v>0.16623805463359614</c:v>
                </c:pt>
                <c:pt idx="7">
                  <c:v>0.13752499444567873</c:v>
                </c:pt>
                <c:pt idx="8">
                  <c:v>0.13163748658763183</c:v>
                </c:pt>
                <c:pt idx="9">
                  <c:v>0.11604638874964437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E5D-46A8-B4B6-D4DCC863CB80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32470287"/>
        <c:axId val="32465487"/>
      </c:barChart>
      <c:scatterChart>
        <c:scatterStyle val="smoothMarker"/>
        <c:varyColors val="0"/>
        <c:ser>
          <c:idx val="1"/>
          <c:order val="1"/>
          <c:tx>
            <c:strRef>
              <c:f>'Table Adults'!$P$3</c:f>
              <c:strCache>
                <c:ptCount val="1"/>
                <c:pt idx="0">
                  <c:v>Average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1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2E5D-46A8-B4B6-D4DCC863CB8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E5D-46A8-B4B6-D4DCC863CB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'Table Adults'!$P$16:$P$17</c:f>
              <c:numCache>
                <c:formatCode>0%</c:formatCode>
                <c:ptCount val="2"/>
                <c:pt idx="0">
                  <c:v>0.2076577691185974</c:v>
                </c:pt>
                <c:pt idx="1">
                  <c:v>0.2076577691185974</c:v>
                </c:pt>
              </c:numCache>
            </c:numRef>
          </c:xVal>
          <c:yVal>
            <c:numRef>
              <c:f>'Table Adults'!$O$16:$O$17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2E5D-46A8-B4B6-D4DCC863CB8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774481152"/>
        <c:axId val="1774470592"/>
      </c:scatterChart>
      <c:catAx>
        <c:axId val="3247028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32465487"/>
        <c:crosses val="autoZero"/>
        <c:auto val="1"/>
        <c:lblAlgn val="ctr"/>
        <c:lblOffset val="100"/>
        <c:noMultiLvlLbl val="0"/>
      </c:catAx>
      <c:valAx>
        <c:axId val="32465487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32470287"/>
        <c:crosses val="autoZero"/>
        <c:crossBetween val="between"/>
      </c:valAx>
      <c:valAx>
        <c:axId val="1774470592"/>
        <c:scaling>
          <c:orientation val="minMax"/>
          <c:max val="1"/>
        </c:scaling>
        <c:delete val="1"/>
        <c:axPos val="r"/>
        <c:numFmt formatCode="General" sourceLinked="1"/>
        <c:majorTickMark val="out"/>
        <c:minorTickMark val="none"/>
        <c:tickLblPos val="nextTo"/>
        <c:crossAx val="1774481152"/>
        <c:crosses val="max"/>
        <c:crossBetween val="midCat"/>
      </c:valAx>
      <c:valAx>
        <c:axId val="177448115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7744705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'Table Adults'!$I$74</c:f>
              <c:strCache>
                <c:ptCount val="1"/>
                <c:pt idx="0">
                  <c:v>Proportion of people with a disability by ethnicity</c:v>
                </c:pt>
              </c:strCache>
            </c:strRef>
          </c:tx>
          <c:spPr>
            <a:solidFill>
              <a:srgbClr val="01425F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Adults'!$H$75:$H$76</c:f>
              <c:strCache>
                <c:ptCount val="2"/>
                <c:pt idx="0">
                  <c:v>White British</c:v>
                </c:pt>
                <c:pt idx="1">
                  <c:v>Minority Ethnic Group</c:v>
                </c:pt>
              </c:strCache>
            </c:strRef>
          </c:cat>
          <c:val>
            <c:numRef>
              <c:f>'Table Adults'!$I$75:$I$76</c:f>
              <c:numCache>
                <c:formatCode>0.0%</c:formatCode>
                <c:ptCount val="2"/>
                <c:pt idx="0">
                  <c:v>0.21535303624662411</c:v>
                </c:pt>
                <c:pt idx="1">
                  <c:v>0.13163748658763183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6B-4373-84F2-4A02E45195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'Table Adults'!$C$222</c:f>
          <c:strCache>
            <c:ptCount val="1"/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'Table Adults'!$C$223</c:f>
              <c:strCache>
                <c:ptCount val="1"/>
                <c:pt idx="0">
                  <c:v>Percentage who can speak Welsh</c:v>
                </c:pt>
              </c:strCache>
            </c:strRef>
          </c:tx>
          <c:spPr>
            <a:solidFill>
              <a:srgbClr val="DCD7D9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C498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B46-471F-BCC7-294705516E30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B46-471F-BCC7-294705516E3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rgbClr val="DCD7D9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Adults'!$D$222:$E$222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'Table Adults'!$D$223:$E$223</c:f>
              <c:numCache>
                <c:formatCode>0.0%</c:formatCode>
                <c:ptCount val="2"/>
                <c:pt idx="0">
                  <c:v>0.13601499323222158</c:v>
                </c:pt>
                <c:pt idx="1">
                  <c:v>0.18732926034291952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46-471F-BCC7-294705516E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7"/>
        <c:axId val="133199840"/>
        <c:axId val="133201280"/>
      </c:barChart>
      <c:catAx>
        <c:axId val="133199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33201280"/>
        <c:crosses val="autoZero"/>
        <c:auto val="1"/>
        <c:lblAlgn val="ctr"/>
        <c:lblOffset val="100"/>
        <c:noMultiLvlLbl val="0"/>
      </c:catAx>
      <c:valAx>
        <c:axId val="133201280"/>
        <c:scaling>
          <c:orientation val="minMax"/>
          <c:max val="0.25"/>
        </c:scaling>
        <c:delete val="1"/>
        <c:axPos val="l"/>
        <c:numFmt formatCode="0.0%" sourceLinked="1"/>
        <c:majorTickMark val="out"/>
        <c:minorTickMark val="none"/>
        <c:tickLblPos val="nextTo"/>
        <c:crossAx val="133199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1425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64B-4D01-980B-202B4AE5CD95}"/>
              </c:ext>
            </c:extLst>
          </c:dPt>
          <c:dLbls>
            <c:dLbl>
              <c:idx val="0"/>
              <c:layout>
                <c:manualLayout>
                  <c:x val="0"/>
                  <c:y val="0.242269709408744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E1F-48F4-BECC-15520E4D0F10}"/>
                </c:ext>
              </c:extLst>
            </c:dLbl>
            <c:dLbl>
              <c:idx val="1"/>
              <c:layout>
                <c:manualLayout>
                  <c:x val="2.1021098059011674E-3"/>
                  <c:y val="0.1149829414376847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4B-4D01-980B-202B4AE5CD9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Adults'!$D$154:$E$154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'Table Adults'!$D$155:$E$155</c:f>
              <c:numCache>
                <c:formatCode>0.0%</c:formatCode>
                <c:ptCount val="2"/>
                <c:pt idx="0">
                  <c:v>0.69834881762783463</c:v>
                </c:pt>
                <c:pt idx="1">
                  <c:v>0.87275966544337291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4B-4D01-980B-202B4AE5CD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  <c:max val="0.9"/>
          <c:min val="0.4"/>
        </c:scaling>
        <c:delete val="1"/>
        <c:axPos val="r"/>
        <c:numFmt formatCode="0.0%" sourceLinked="1"/>
        <c:majorTickMark val="out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ACDBDF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1425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B70F-4109-B7B3-248F8C54F46F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Adults'!$C$202:$C$203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'Table Adults'!$D$202:$D$203</c:f>
              <c:numCache>
                <c:formatCode>0.0%</c:formatCode>
                <c:ptCount val="2"/>
                <c:pt idx="0">
                  <c:v>0.18599344096380852</c:v>
                </c:pt>
                <c:pt idx="1">
                  <c:v>0.22877805036609614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C2-434B-836C-180EDF8CFB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Gender!$D$15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Gender!$C$16:$C$17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Gender!$D$16:$D$17</c:f>
              <c:numCache>
                <c:formatCode>0.0%</c:formatCode>
                <c:ptCount val="2"/>
                <c:pt idx="0">
                  <c:v>0.41497449005377923</c:v>
                </c:pt>
                <c:pt idx="1">
                  <c:v>0.35982015718130855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3A-4BBF-8790-31BC65A124F8}"/>
            </c:ext>
          </c:extLst>
        </c:ser>
        <c:ser>
          <c:idx val="1"/>
          <c:order val="1"/>
          <c:tx>
            <c:strRef>
              <c:f>Gender!$E$15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Gender!$C$16:$C$17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Gender!$E$16:$E$17</c:f>
              <c:numCache>
                <c:formatCode>0.0%</c:formatCode>
                <c:ptCount val="2"/>
                <c:pt idx="0">
                  <c:v>0.17629226132327599</c:v>
                </c:pt>
                <c:pt idx="1">
                  <c:v>0.16791915978482166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3A-4BBF-8790-31BC65A124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'Adult Table'!$B$12</c:f>
              <c:strCache>
                <c:ptCount val="1"/>
                <c:pt idx="0">
                  <c:v>Proportion of people living in the most deprived quartile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FFFF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9D5-4701-8D12-40BAC5A2E74E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'Adult Table'!$C$11:$D$11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'Adult Table'!$C$12:$D$12</c:f>
              <c:numCache>
                <c:formatCode>0%</c:formatCode>
                <c:ptCount val="2"/>
                <c:pt idx="0">
                  <c:v>0.34408847337817811</c:v>
                </c:pt>
                <c:pt idx="1">
                  <c:v>0.23327725341469674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D5-4701-8D12-40BAC5A2E7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Age!$D$15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Age!$C$16:$C$18</c:f>
              <c:strCache>
                <c:ptCount val="3"/>
                <c:pt idx="0">
                  <c:v>16-34</c:v>
                </c:pt>
                <c:pt idx="1">
                  <c:v>35-54</c:v>
                </c:pt>
                <c:pt idx="2">
                  <c:v>55-64</c:v>
                </c:pt>
              </c:strCache>
            </c:strRef>
          </c:cat>
          <c:val>
            <c:numRef>
              <c:f>Age!$D$16:$D$18</c:f>
              <c:numCache>
                <c:formatCode>0.0%</c:formatCode>
                <c:ptCount val="3"/>
                <c:pt idx="0">
                  <c:v>0.34902284355621754</c:v>
                </c:pt>
                <c:pt idx="1">
                  <c:v>0.37558087837671583</c:v>
                </c:pt>
                <c:pt idx="2">
                  <c:v>0.50116185315176009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22-4188-A74E-F4837E1BF5EE}"/>
            </c:ext>
          </c:extLst>
        </c:ser>
        <c:ser>
          <c:idx val="1"/>
          <c:order val="1"/>
          <c:tx>
            <c:strRef>
              <c:f>Age!$E$15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Age!$C$16:$C$18</c:f>
              <c:strCache>
                <c:ptCount val="3"/>
                <c:pt idx="0">
                  <c:v>16-34</c:v>
                </c:pt>
                <c:pt idx="1">
                  <c:v>35-54</c:v>
                </c:pt>
                <c:pt idx="2">
                  <c:v>55-64</c:v>
                </c:pt>
              </c:strCache>
            </c:strRef>
          </c:cat>
          <c:val>
            <c:numRef>
              <c:f>Age!$E$16:$E$18</c:f>
              <c:numCache>
                <c:formatCode>0.0%</c:formatCode>
                <c:ptCount val="3"/>
                <c:pt idx="0">
                  <c:v>0.1434045162551047</c:v>
                </c:pt>
                <c:pt idx="1">
                  <c:v>0.18796018850707616</c:v>
                </c:pt>
                <c:pt idx="2">
                  <c:v>0.20229274436576269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22-4188-A74E-F4837E1BF5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EconomicStatus!$D$20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(EconomicStatus!$C$21,EconomicStatus!$C$24)</c:f>
              <c:strCache>
                <c:ptCount val="2"/>
                <c:pt idx="0">
                  <c:v>In employment</c:v>
                </c:pt>
                <c:pt idx="1">
                  <c:v>Out of the workforce</c:v>
                </c:pt>
              </c:strCache>
              <c:extLst/>
            </c:strRef>
          </c:cat>
          <c:val>
            <c:numRef>
              <c:f>(EconomicStatus!$D$21,EconomicStatus!$D$24)</c:f>
              <c:numCache>
                <c:formatCode>0.0%</c:formatCode>
                <c:ptCount val="2"/>
                <c:pt idx="0">
                  <c:v>0.2921801302175398</c:v>
                </c:pt>
                <c:pt idx="1">
                  <c:v>0.49981421794756076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46C-4CE7-9D88-4E7835ADF9D1}"/>
            </c:ext>
          </c:extLst>
        </c:ser>
        <c:ser>
          <c:idx val="1"/>
          <c:order val="1"/>
          <c:tx>
            <c:strRef>
              <c:f>EconomicStatus!$E$20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(EconomicStatus!$C$21,EconomicStatus!$C$24)</c:f>
              <c:strCache>
                <c:ptCount val="2"/>
                <c:pt idx="0">
                  <c:v>In employment</c:v>
                </c:pt>
                <c:pt idx="1">
                  <c:v>Out of the workforce</c:v>
                </c:pt>
              </c:strCache>
              <c:extLst/>
            </c:strRef>
          </c:cat>
          <c:val>
            <c:numRef>
              <c:f>(EconomicStatus!$E$21,EconomicStatus!$E$24)</c:f>
              <c:numCache>
                <c:formatCode>0.0%</c:formatCode>
                <c:ptCount val="2"/>
                <c:pt idx="0">
                  <c:v>0.17389732549855719</c:v>
                </c:pt>
                <c:pt idx="1">
                  <c:v>0.16767020114794298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146C-4CE7-9D88-4E7835ADF9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Tenure!$P$19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Tenure!$C$20:$C$22</c:f>
              <c:strCache>
                <c:ptCount val="3"/>
                <c:pt idx="0">
                  <c:v>Owner-occupied</c:v>
                </c:pt>
                <c:pt idx="1">
                  <c:v>Social housing</c:v>
                </c:pt>
                <c:pt idx="2">
                  <c:v>Private rented</c:v>
                </c:pt>
              </c:strCache>
            </c:strRef>
          </c:cat>
          <c:val>
            <c:numRef>
              <c:f>Tenure!$P$20:$P$22</c:f>
              <c:numCache>
                <c:formatCode>0%</c:formatCode>
                <c:ptCount val="3"/>
                <c:pt idx="0">
                  <c:v>0.31839769930752404</c:v>
                </c:pt>
                <c:pt idx="1">
                  <c:v>0.38036433294763883</c:v>
                </c:pt>
                <c:pt idx="2">
                  <c:v>0.5298512604046266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F5-469E-B3BF-C0400F1C7D59}"/>
            </c:ext>
          </c:extLst>
        </c:ser>
        <c:ser>
          <c:idx val="1"/>
          <c:order val="1"/>
          <c:tx>
            <c:strRef>
              <c:f>Tenure!$Q$19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Tenure!$C$20:$C$22</c:f>
              <c:strCache>
                <c:ptCount val="3"/>
                <c:pt idx="0">
                  <c:v>Owner-occupied</c:v>
                </c:pt>
                <c:pt idx="1">
                  <c:v>Social housing</c:v>
                </c:pt>
                <c:pt idx="2">
                  <c:v>Private rented</c:v>
                </c:pt>
              </c:strCache>
            </c:strRef>
          </c:cat>
          <c:val>
            <c:numRef>
              <c:f>Tenure!$Q$20:$Q$22</c:f>
              <c:numCache>
                <c:formatCode>0%</c:formatCode>
                <c:ptCount val="3"/>
                <c:pt idx="0">
                  <c:v>0.1522060780555276</c:v>
                </c:pt>
                <c:pt idx="1">
                  <c:v>0.21341640928388342</c:v>
                </c:pt>
                <c:pt idx="2">
                  <c:v>0.26082067597711639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F5-469E-B3BF-C0400F1C7D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UrbanRural!$D$17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UrbanRural!$C$18:$C$19</c:f>
              <c:strCache>
                <c:ptCount val="2"/>
                <c:pt idx="0">
                  <c:v>Urban</c:v>
                </c:pt>
                <c:pt idx="1">
                  <c:v>Rural</c:v>
                </c:pt>
              </c:strCache>
            </c:strRef>
          </c:cat>
          <c:val>
            <c:numRef>
              <c:f>UrbanRural!$D$18:$D$19</c:f>
              <c:numCache>
                <c:formatCode>0.0%</c:formatCode>
                <c:ptCount val="2"/>
                <c:pt idx="0">
                  <c:v>0.40796329870709541</c:v>
                </c:pt>
                <c:pt idx="1">
                  <c:v>0.33806480026320462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9C-47BD-AE37-16511CEEC0BA}"/>
            </c:ext>
          </c:extLst>
        </c:ser>
        <c:ser>
          <c:idx val="1"/>
          <c:order val="1"/>
          <c:tx>
            <c:strRef>
              <c:f>UrbanRural!$E$17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UrbanRural!$C$18:$C$19</c:f>
              <c:strCache>
                <c:ptCount val="2"/>
                <c:pt idx="0">
                  <c:v>Urban</c:v>
                </c:pt>
                <c:pt idx="1">
                  <c:v>Rural</c:v>
                </c:pt>
              </c:strCache>
            </c:strRef>
          </c:cat>
          <c:val>
            <c:numRef>
              <c:f>UrbanRural!$E$18:$E$19</c:f>
              <c:numCache>
                <c:formatCode>0.0%</c:formatCode>
                <c:ptCount val="2"/>
                <c:pt idx="0">
                  <c:v>0.18914810972839954</c:v>
                </c:pt>
                <c:pt idx="1">
                  <c:v>0.14050574054502746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9C-47BD-AE37-16511CEEC0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Ethnicity!$U$19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Ethnicity!$C$20:$C$22</c:f>
              <c:strCache>
                <c:ptCount val="3"/>
                <c:pt idx="0">
                  <c:v>White British</c:v>
                </c:pt>
                <c:pt idx="1">
                  <c:v>White other</c:v>
                </c:pt>
                <c:pt idx="2">
                  <c:v>Other ethnic group</c:v>
                </c:pt>
              </c:strCache>
            </c:strRef>
          </c:cat>
          <c:val>
            <c:numRef>
              <c:f>Ethnicity!$U$20:$U$22</c:f>
              <c:numCache>
                <c:formatCode>0%</c:formatCode>
                <c:ptCount val="3"/>
                <c:pt idx="0">
                  <c:v>0.34124733875951357</c:v>
                </c:pt>
                <c:pt idx="1">
                  <c:v>0.40545067680617569</c:v>
                </c:pt>
                <c:pt idx="2">
                  <c:v>0.4974739575240465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0B-4894-B98E-8465475D590B}"/>
            </c:ext>
          </c:extLst>
        </c:ser>
        <c:ser>
          <c:idx val="1"/>
          <c:order val="1"/>
          <c:tx>
            <c:strRef>
              <c:f>Ethnicity!$V$19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Ethnicity!$C$20:$C$22</c:f>
              <c:strCache>
                <c:ptCount val="3"/>
                <c:pt idx="0">
                  <c:v>White British</c:v>
                </c:pt>
                <c:pt idx="1">
                  <c:v>White other</c:v>
                </c:pt>
                <c:pt idx="2">
                  <c:v>Other ethnic group</c:v>
                </c:pt>
              </c:strCache>
            </c:strRef>
          </c:cat>
          <c:val>
            <c:numRef>
              <c:f>Ethnicity!$V$20:$V$22</c:f>
              <c:numCache>
                <c:formatCode>0%</c:formatCode>
                <c:ptCount val="3"/>
                <c:pt idx="0">
                  <c:v>0.27919150611911986</c:v>
                </c:pt>
                <c:pt idx="1">
                  <c:v>0.21813408879397611</c:v>
                </c:pt>
                <c:pt idx="2">
                  <c:v>0.25040618700351713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0B-4894-B98E-8465475D59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CarAvailability!$D$17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CarAvailability!$C$18:$C$19</c:f>
              <c:strCache>
                <c:ptCount val="2"/>
                <c:pt idx="0">
                  <c:v>Car available</c:v>
                </c:pt>
                <c:pt idx="1">
                  <c:v>No car available</c:v>
                </c:pt>
              </c:strCache>
            </c:strRef>
          </c:cat>
          <c:val>
            <c:numRef>
              <c:f>CarAvailability!$D$18:$D$19</c:f>
              <c:numCache>
                <c:formatCode>0.0%</c:formatCode>
                <c:ptCount val="2"/>
                <c:pt idx="0">
                  <c:v>0.38015287557889477</c:v>
                </c:pt>
                <c:pt idx="1">
                  <c:v>0.46015748790601996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8A-496B-88C0-B366E9B05275}"/>
            </c:ext>
          </c:extLst>
        </c:ser>
        <c:ser>
          <c:idx val="1"/>
          <c:order val="1"/>
          <c:tx>
            <c:strRef>
              <c:f>CarAvailability!$E$17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CarAvailability!$C$18:$C$19</c:f>
              <c:strCache>
                <c:ptCount val="2"/>
                <c:pt idx="0">
                  <c:v>Car available</c:v>
                </c:pt>
                <c:pt idx="1">
                  <c:v>No car available</c:v>
                </c:pt>
              </c:strCache>
            </c:strRef>
          </c:cat>
          <c:val>
            <c:numRef>
              <c:f>CarAvailability!$E$18:$E$19</c:f>
              <c:numCache>
                <c:formatCode>0.0%</c:formatCode>
                <c:ptCount val="2"/>
                <c:pt idx="0">
                  <c:v>0.18306510265361853</c:v>
                </c:pt>
                <c:pt idx="1">
                  <c:v>0.39928057345836787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8A-496B-88C0-B366E9B052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C1886B-6DB8-46D1-B172-C34E6BCD07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3BE896-9435-435F-89BD-A6B006E2A5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7A159-7DBE-41CD-AD3C-8203F0B1AFA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D2911D-B9F8-4AC0-B50A-06E72E5A98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46549-674F-4009-B381-933B6C21EF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8D41B-BFA1-488B-B9E2-57AB533B1E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472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24134-AAA0-40B5-8601-A590D5B1FB78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ABF61-C100-4B80-B600-400B65B2E2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867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207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38% of adults with a disability are inactive, in comparison to 19% without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5546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824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1296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B6603-5FB8-46DC-3CA6-27F97164D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56908A-73DA-4AF4-46FC-460564F6FD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F8433D-4D59-6919-2553-0A6984EE3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0DDCE-D357-CB65-A142-43E33BF67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0296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1537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137F9-F4C7-40B4-73D4-A8FE3767E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EFBA0F-DEFB-DE0D-40B1-4744B595E7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781AF6-546D-6BF3-DC20-BBDFC233C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C392E-6D4D-BD0F-8191-24249D6845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019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754B4-5826-EC6F-15CB-D89F0155E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12C454-1461-7B6A-DA3B-A477949B7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52C30E-B28F-60E5-893E-1976DFAA69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EB0EF8-1FC0-C21A-DC71-D731E46CA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5558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C37EB-D633-274E-2867-F112E4C08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4D07DB-D39F-5B64-C1E2-A93335196B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825981-DE95-C415-C5DA-33F67854A3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033BE7-6F4D-3195-F0C0-9D94D862A9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6E46BF-E014-4379-865C-235F904AAE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506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E930F-49A3-D8A0-C869-69B8D252D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AA95D4-A0E0-2637-F217-715E1F96AF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488AB9-24C2-AE15-801B-B3F3B9526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0A1316-1A61-E414-041A-6B3833B11A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7F522-8CD9-425C-9019-FAF42812EF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8252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6B427-9E5E-8A2D-3063-A499BFC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8B0467-9C39-3A7C-D147-E7E76376B5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5B3A4B-A893-DC7B-107C-A94184C554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9A963D-B276-6297-7E84-023A37463D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735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9BF7D-FD91-763D-720D-E1F6FF91D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3AFF23-48CE-D32D-44D0-4535CB7A2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CCC159-9E6E-AC87-8497-1EFE566EC0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D23E7-75D5-DF4A-5090-048590403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5770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0C351-0A60-5112-92F6-4D89172DC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616C84-23E6-4583-4FB3-C4E8379E66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AEE9B1-6C57-8D9D-471E-D02F05B78B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D72F7-A901-4B1F-9D34-C71C385E7F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802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9430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Wales	</a:t>
            </a:r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Aerial"/>
              </a:rPr>
              <a:t>Has disability	No disability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36%	40%	</a:t>
            </a:r>
          </a:p>
          <a:p>
            <a:endParaRPr lang="en-GB" sz="1800" b="0" i="0" u="none" strike="noStrike" dirty="0">
              <a:solidFill>
                <a:srgbClr val="484043"/>
              </a:solidFill>
              <a:effectLst/>
              <a:latin typeface="Ae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500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D054D-A6FC-362A-83C4-43026135C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48DB40-9D59-FD3A-4873-9E0BECB37D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716532-08EF-5E6D-089C-F414000E7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Wales	</a:t>
            </a:r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Aerial"/>
              </a:rPr>
              <a:t>No disability	Has disability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Boy	44%	37%	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Girl	37%	36%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D5CCB9-23EC-A933-0A60-8863D35F11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5064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Wales	</a:t>
            </a:r>
            <a:r>
              <a:rPr lang="en-GB" sz="1200" b="1" i="0" u="none" strike="noStrike" dirty="0">
                <a:solidFill>
                  <a:srgbClr val="484043"/>
                </a:solidFill>
                <a:effectLst/>
                <a:latin typeface="Aerial"/>
              </a:rPr>
              <a:t>No disability	Has disability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White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41%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36%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MEG	35%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41%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5138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Wales	</a:t>
            </a:r>
            <a:r>
              <a:rPr lang="en-GB" sz="1200" b="1" i="0" u="none" strike="noStrike" dirty="0">
                <a:solidFill>
                  <a:srgbClr val="484043"/>
                </a:solidFill>
                <a:effectLst/>
                <a:latin typeface="Aerial"/>
              </a:rPr>
              <a:t>No disability	Has disability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FSM1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47%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41%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FSM2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41%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34%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FSM3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38%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37%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FSM4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33%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33%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b="1" dirty="0"/>
              <a:t>Socio-economic status and participation </a:t>
            </a:r>
          </a:p>
          <a:p>
            <a:r>
              <a:rPr lang="en-GB" dirty="0"/>
              <a:t>The percentage of pupils per school who are eligible for free school meals is used as a proxy measure of the socio-economic status of school children in Wales. Schools in the survey are placed into a Free School Meal (FSM) quartile – free FSM quartile 1 has a low percentage of pupils who are eligible for a free school meal and are considered to be the least deprived, and FSM 4 has a high percentage of pupils who are eligible – most deprived.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947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Wales	</a:t>
            </a:r>
            <a:r>
              <a:rPr lang="en-GB" sz="1200" b="1" i="0" u="none" strike="noStrike" dirty="0">
                <a:solidFill>
                  <a:srgbClr val="484043"/>
                </a:solidFill>
                <a:effectLst/>
                <a:latin typeface="Aerial"/>
              </a:rPr>
              <a:t>No disability	Has disability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Primary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38%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38%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Secondary</a:t>
            </a:r>
            <a:r>
              <a:rPr lang="en-GB" dirty="0"/>
              <a:t>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42%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35%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5272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2AB45-4028-A511-AE4C-2B92903B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83BC29-796A-AF3C-C007-322026B7CC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3FB335-F4FC-54E8-0334-A4068E1B69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7754F-A0E9-2CBE-587E-BA1ABA873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186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1638B-A9F5-24A1-072D-54DF9D0F2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BB0C3C-2330-B8D7-36BC-18A61F7EE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7135DC-EC84-C2F3-0F60-585E77074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Aerial"/>
              </a:rPr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sz="1800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sz="1800" dirty="0"/>
              <a:t> </a:t>
            </a:r>
          </a:p>
          <a:p>
            <a:r>
              <a:rPr lang="en-GB" dirty="0"/>
              <a:t>	75%	69%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252C02-0897-A657-A126-372D8F0850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7037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D213E-6A89-0A98-F1EB-5E7F7CE00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FFC993-225C-7D17-D5D7-E7093FF306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009D1F-7AF3-D50E-E476-706D9678B3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Aerial"/>
              </a:rPr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sz="1800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sz="1800" dirty="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Boy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81%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74%</a:t>
            </a:r>
            <a:r>
              <a:rPr lang="en-GB" sz="2800" dirty="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Girl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70%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66%</a:t>
            </a:r>
            <a:r>
              <a:rPr lang="en-GB" sz="2800" dirty="0"/>
              <a:t> 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91787-AD5F-9185-DD4F-5ECB89CA13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30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33C54-670C-E28A-3083-B71525B7E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66A0D7-76F5-7247-A9A2-859EA9E21A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07DC40-CF4F-39C3-929E-DBBD342B3A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7A1DF-67B9-7DB0-9DFF-4CC8D0B9D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7F522-8CD9-425C-9019-FAF42812EF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7545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A73C8-CE36-BB1B-7C8D-AA963E11F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58EFF0-A877-AAAE-84F3-AF5FD9969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ED9548-B354-AD15-B1C5-ABA2A18F7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Year 7-9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78%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71%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Year 10-11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70%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65%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FF4D0-EC22-F7A3-12F6-4A6435EEAA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5317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E6D6-992E-3232-B9F4-D2F8B4AD2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DA5F07-40A0-60B4-EC68-ACBD027E4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214706-067E-BC05-DACF-B24D73D0E7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Chinese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65%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60%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Asian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71%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63%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Other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72%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66%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Black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74%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68%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White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76%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69%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Mixed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77%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73%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Arab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73%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77%</a:t>
            </a:r>
            <a:r>
              <a:rPr lang="en-GB" sz="2800" dirty="0"/>
              <a:t>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ABCE7-288C-8D38-FC23-86D4C33DF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1907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BF7D1-6D5F-963A-D760-653502CDC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75BCD8-475C-4F27-21AB-8A2204CB8C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B1F2A2-116C-F27B-D712-C6FA584D07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fr-FR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No car 	66%</a:t>
            </a:r>
            <a:r>
              <a:rPr lang="fr-FR" dirty="0"/>
              <a:t> 	</a:t>
            </a:r>
            <a:r>
              <a:rPr lang="fr-FR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60%</a:t>
            </a:r>
            <a:r>
              <a:rPr lang="fr-FR" dirty="0"/>
              <a:t> </a:t>
            </a:r>
          </a:p>
          <a:p>
            <a:r>
              <a:rPr lang="fr-FR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Car 	76%</a:t>
            </a:r>
            <a:r>
              <a:rPr lang="fr-FR" dirty="0"/>
              <a:t> 	</a:t>
            </a:r>
            <a:r>
              <a:rPr lang="fr-FR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70%</a:t>
            </a:r>
            <a:r>
              <a:rPr lang="fr-FR" dirty="0"/>
              <a:t>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D5B6A-E46C-313F-9F33-5DD0BAA83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5111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59A52-FACF-D918-079A-B7110F764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F40C14-ADDB-3AD3-1CF2-DE50F2E76A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CB4300-B068-404E-6705-A47E22C73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Higher affluence families are more likely to be active.  </a:t>
            </a:r>
            <a:endParaRPr lang="en-GB" b="1" dirty="0"/>
          </a:p>
          <a:p>
            <a:endParaRPr lang="en-GB" b="1" dirty="0"/>
          </a:p>
          <a:p>
            <a:r>
              <a:rPr lang="en-GB" b="1" dirty="0"/>
              <a:t>Wales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Low</a:t>
            </a:r>
            <a:r>
              <a:rPr lang="en-GB" dirty="0"/>
              <a:t> FAS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64%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59%</a:t>
            </a:r>
            <a:r>
              <a:rPr lang="en-GB" dirty="0"/>
              <a:t> </a:t>
            </a:r>
          </a:p>
          <a:p>
            <a:r>
              <a:rPr lang="en-GB" dirty="0"/>
              <a:t>Med FAS	73%	67%</a:t>
            </a:r>
          </a:p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High</a:t>
            </a:r>
            <a:r>
              <a:rPr lang="en-GB" dirty="0"/>
              <a:t> FAS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82%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76%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05875-7997-4A6F-2C4B-93FA028217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6511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3040E-5516-3323-567D-39752A50D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6A2132-C3BA-DEDE-7E4E-C5AB853ECD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97A2CD-A9D1-5BF6-4AF7-C5FF168C86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Higher affluence families are more likely to be active.  </a:t>
            </a:r>
            <a:endParaRPr lang="en-GB" b="1" dirty="0"/>
          </a:p>
          <a:p>
            <a:endParaRPr lang="en-GB" b="1" dirty="0"/>
          </a:p>
          <a:p>
            <a:r>
              <a:rPr lang="en-GB" b="1" dirty="0"/>
              <a:t>Wales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Low</a:t>
            </a:r>
            <a:r>
              <a:rPr lang="en-GB" dirty="0"/>
              <a:t> FAS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64%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59%</a:t>
            </a:r>
            <a:r>
              <a:rPr lang="en-GB" dirty="0"/>
              <a:t> </a:t>
            </a:r>
          </a:p>
          <a:p>
            <a:r>
              <a:rPr lang="en-GB" dirty="0"/>
              <a:t>Med FAS	73%	67%</a:t>
            </a:r>
          </a:p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High</a:t>
            </a:r>
            <a:r>
              <a:rPr lang="en-GB" dirty="0"/>
              <a:t> FAS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82%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76%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D0BE38-A570-870F-7E71-B73728BED9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2394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B3D8-57AC-E389-E5AA-96F7EB46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40D504-154D-A9E2-842F-2C59725132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EA3D75-E386-7569-4CCB-41CA5F718C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333399"/>
                </a:solidFill>
                <a:effectLst/>
                <a:latin typeface="Arial" panose="020B0604020202020204" pitchFamily="34" charset="0"/>
              </a:rPr>
              <a:t>Worst life (0-3)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59%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52%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333399"/>
                </a:solidFill>
                <a:effectLst/>
                <a:latin typeface="Arial" panose="020B0604020202020204" pitchFamily="34" charset="0"/>
              </a:rPr>
              <a:t>Best life (8-10)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79%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73%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FADF3-9689-8D5A-5A4F-4F138DFFEB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8082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E83CF-DA41-AD81-8CE1-585CC61D0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B31809-318A-3F22-90D8-25E81F51B3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F0A07D-E322-6AEA-C662-0F2DA28C3B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FA382-80A3-DA09-3D9A-D97ACF3D06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85363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D0668-46B8-2B0D-CC20-BC87E7409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AA2953-E676-568F-60AB-C5703FD73C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8ADF7A-3CCC-EBE9-592B-AF5DE4875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</a:t>
            </a:r>
            <a:r>
              <a:rPr lang="en-GB" b="1" dirty="0">
                <a:latin typeface="+mn-lt"/>
              </a:rPr>
              <a:t>higher proportion </a:t>
            </a:r>
            <a:r>
              <a:rPr lang="en-GB" dirty="0"/>
              <a:t>of adults with a limiting illness or disability experience </a:t>
            </a: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economic disadvantage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170B98-E907-1DC0-7CA9-94AE6DA280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2410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Proportion of people (16-64) with a disability by ethnicity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63526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7AF33-8F90-1D13-13B2-B3F8F8D4D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1B876F-FCE5-17BE-5A96-5344788913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7D34C5-A0B6-7F53-B0D7-0075D49930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19% of adults without a limiting illness or disability speak Welsh</a:t>
            </a:r>
          </a:p>
          <a:p>
            <a:r>
              <a:rPr lang="en-GB" dirty="0"/>
              <a:t>Compared to 14% of those with a disability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7344A-03B9-D339-8C98-9029D5606F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76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B10F6-D72B-05B8-AC9E-E5A7FF45D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AA68E7-6668-E4C5-138B-36D522108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966A05-AA9E-39CA-5EA5-AE0A35BEE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03C90-CFDC-52D7-FBE0-3B564D8A88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35896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55214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There is a 4pp difference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18200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F7F38-FD2B-26C4-76E2-69612EEF6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40F40C-0ACB-6043-4DC7-A90D381B06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25DF11-801A-6DFB-BE03-1440BC323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6F853-BF9D-BD07-84B8-C41439EB61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87139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0697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1F4F7-B594-5552-C715-6CA6D47D8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817916-3C66-E2D2-26C2-BBF8ACD244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245CF1-413D-9C86-CC3E-A57B52703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kern="0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in 5 </a:t>
            </a: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disabled workforce are in (NS </a:t>
            </a:r>
            <a:r>
              <a:rPr kumimoji="0" lang="en-GB" sz="1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</a:t>
            </a: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1-2)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1 in 3 of those without a limiting illness or disability</a:t>
            </a:r>
            <a:endParaRPr kumimoji="0" lang="en-GB" sz="1200" b="0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CE644D-FED3-2549-4191-DADC550A4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916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7C65B-BF52-D10B-C9C1-48A7E4233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79B5F8-02E9-A4DC-C6C3-F1CACA710F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501CB9-A71D-0C13-58AB-29D381085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Of all disabled people….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sz="1800" b="0" i="0" u="none" strike="noStrike" dirty="0">
              <a:solidFill>
                <a:srgbClr val="484043"/>
              </a:solidFill>
              <a:effectLst/>
              <a:latin typeface="Aerial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60% of working age people with a limiting illness in West Wales are economically inactive.  Compared to 21% without a limiting illness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23C39-F75E-7826-6474-8167179AD3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600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B605F-4678-06A9-C9CB-509655F42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94E5D7-46B1-47A6-011D-450C12D988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282966-6378-7F87-4DD1-50593C9E8C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6915F-EEFB-3A63-EF0E-1DCB6F0EF8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769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7B32F-3678-7014-5C0B-FB781082E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7EC8B-0771-89B9-D885-B23C2568F5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A6FF3C-5B95-D6C6-2684-EC407C3AF9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350BD-889A-F1A0-6C95-A9F53DCAD9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182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71767-C347-BD5B-E8B4-FC01ED8A4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632857-2B33-A6B3-0412-7D6E52450B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939C04-4CA5-89C7-2CD8-EF4389928A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EDD33-A058-48E7-446B-274C563B02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6E46BF-E014-4379-865C-235F904AAE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924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ED6656-0A8B-8A53-BD1D-7FE2EA3991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16" r="23591"/>
          <a:stretch/>
        </p:blipFill>
        <p:spPr>
          <a:xfrm>
            <a:off x="0" y="0"/>
            <a:ext cx="4333461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D3BFAE-749C-8E92-07F1-657CA08CB2F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5448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9660F40-D91E-49C0-40FD-65C25B2D0224}"/>
              </a:ext>
            </a:extLst>
          </p:cNvPr>
          <p:cNvCxnSpPr>
            <a:cxnSpLocks/>
          </p:cNvCxnSpPr>
          <p:nvPr userDrawn="1"/>
        </p:nvCxnSpPr>
        <p:spPr>
          <a:xfrm>
            <a:off x="4333461" y="6352375"/>
            <a:ext cx="7858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artial Circle 2">
            <a:extLst>
              <a:ext uri="{FF2B5EF4-FFF2-40B4-BE49-F238E27FC236}">
                <a16:creationId xmlns:a16="http://schemas.microsoft.com/office/drawing/2014/main" id="{1180177D-7320-4B07-C88A-82465A6DDCE3}"/>
              </a:ext>
            </a:extLst>
          </p:cNvPr>
          <p:cNvSpPr/>
          <p:nvPr userDrawn="1"/>
        </p:nvSpPr>
        <p:spPr>
          <a:xfrm rot="16200000">
            <a:off x="192883" y="6032655"/>
            <a:ext cx="656654" cy="656654"/>
          </a:xfrm>
          <a:prstGeom prst="pie">
            <a:avLst>
              <a:gd name="adj1" fmla="val 10672323"/>
              <a:gd name="adj2" fmla="val 16200000"/>
            </a:avLst>
          </a:prstGeom>
          <a:solidFill>
            <a:srgbClr val="CFA1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198987-E2C0-B5EB-9FAC-3B31C186E7B9}"/>
              </a:ext>
            </a:extLst>
          </p:cNvPr>
          <p:cNvCxnSpPr>
            <a:cxnSpLocks/>
          </p:cNvCxnSpPr>
          <p:nvPr userDrawn="1"/>
        </p:nvCxnSpPr>
        <p:spPr>
          <a:xfrm>
            <a:off x="530176" y="0"/>
            <a:ext cx="0" cy="6858000"/>
          </a:xfrm>
          <a:prstGeom prst="lin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2063D1F-493A-4453-06CD-0407CCC1AD2E}"/>
              </a:ext>
            </a:extLst>
          </p:cNvPr>
          <p:cNvGrpSpPr/>
          <p:nvPr userDrawn="1"/>
        </p:nvGrpSpPr>
        <p:grpSpPr>
          <a:xfrm>
            <a:off x="359176" y="6181375"/>
            <a:ext cx="342000" cy="342000"/>
            <a:chOff x="359176" y="618137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7842552-4B83-019A-FDD5-F91B6D86E8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176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DC8E8E7-2E04-0BD6-DD1F-635D57ED78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3176" y="6235375"/>
              <a:ext cx="234000" cy="23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42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A0FD31E-B647-3DB9-966E-66526FE0F5CE}"/>
              </a:ext>
            </a:extLst>
          </p:cNvPr>
          <p:cNvSpPr>
            <a:spLocks noChangeAspect="1"/>
          </p:cNvSpPr>
          <p:nvPr/>
        </p:nvSpPr>
        <p:spPr>
          <a:xfrm>
            <a:off x="30832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8265E2-D863-229A-8C94-7804D20035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49706" y="4774021"/>
            <a:ext cx="1457764" cy="1485831"/>
          </a:xfrm>
          <a:prstGeom prst="rect">
            <a:avLst/>
          </a:prstGeom>
        </p:spPr>
      </p:pic>
      <p:pic>
        <p:nvPicPr>
          <p:cNvPr id="15" name="Picture 1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E752E6B-7740-9764-2301-DB91F7A7B2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3409018" y="4656183"/>
            <a:ext cx="813959" cy="1637692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71A166A5-7A56-2E67-1AEA-64324690104D}"/>
              </a:ext>
            </a:extLst>
          </p:cNvPr>
          <p:cNvSpPr>
            <a:spLocks noChangeAspect="1"/>
          </p:cNvSpPr>
          <p:nvPr userDrawn="1"/>
        </p:nvSpPr>
        <p:spPr>
          <a:xfrm>
            <a:off x="3083256" y="4333464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tx2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683489-13A0-096E-9094-7872692B5056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0-15 years</a:t>
            </a:r>
          </a:p>
        </p:txBody>
      </p:sp>
    </p:spTree>
    <p:extLst>
      <p:ext uri="{BB962C8B-B14F-4D97-AF65-F5344CB8AC3E}">
        <p14:creationId xmlns:p14="http://schemas.microsoft.com/office/powerpoint/2010/main" val="1220178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5" y="8879"/>
            <a:ext cx="4604997" cy="63474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7795291-5E0B-663E-AE64-9FC2B2A11DC5}"/>
              </a:ext>
            </a:extLst>
          </p:cNvPr>
          <p:cNvGrpSpPr/>
          <p:nvPr userDrawn="1"/>
        </p:nvGrpSpPr>
        <p:grpSpPr>
          <a:xfrm>
            <a:off x="3069756" y="4328568"/>
            <a:ext cx="2378544" cy="2367455"/>
            <a:chOff x="3069756" y="4328568"/>
            <a:chExt cx="2378544" cy="236745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A0FD31E-B647-3DB9-966E-66526FE0F5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9756" y="4333464"/>
              <a:ext cx="2362559" cy="236255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3B6D686-5842-B2B5-CC3E-88747CAE5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541423" y="4828112"/>
              <a:ext cx="1383868" cy="1383868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E4AD0CF-D9CE-29F1-AD7C-40A735DF97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85741" y="4328568"/>
              <a:ext cx="2362559" cy="2362559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798327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5" y="0"/>
            <a:ext cx="4604997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B47AE44-2AC2-0639-C65B-C3F7FF9AED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358" r="2800"/>
          <a:stretch/>
        </p:blipFill>
        <p:spPr>
          <a:xfrm>
            <a:off x="3104711" y="4359063"/>
            <a:ext cx="2361600" cy="2361600"/>
          </a:xfrm>
          <a:prstGeom prst="ellipse">
            <a:avLst/>
          </a:prstGeom>
          <a:ln w="76200">
            <a:solidFill>
              <a:schemeClr val="accent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389288-A07B-6CB0-23BB-CFB339EBE2B3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3684463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35132" y="1695450"/>
            <a:ext cx="755519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4" y="0"/>
            <a:ext cx="3770496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2461283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1213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35132" y="1695450"/>
            <a:ext cx="755519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4" y="0"/>
            <a:ext cx="3770496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Sport Survey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‘hooked on sport’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2E48957-8D18-281E-D7DB-C77E0CE4FB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53273" y="636793"/>
            <a:ext cx="1643591" cy="1643591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55FB1EB-B4CB-E04B-CF8C-9400C4DA41AD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0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321725"/>
            <a:ext cx="604270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D84638-1DA9-1B41-5975-D31CA79EAE4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842499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C1782CA5-E6FA-CB66-235D-7516206696C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359588" y="772357"/>
            <a:ext cx="4259904" cy="553078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1CCF1C-5D42-633B-A275-645FC5F8C5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640580" cy="635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56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321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7611038" y="6391886"/>
            <a:ext cx="379948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combined, age 16-64</a:t>
            </a:r>
          </a:p>
        </p:txBody>
      </p:sp>
    </p:spTree>
    <p:extLst>
      <p:ext uri="{BB962C8B-B14F-4D97-AF65-F5344CB8AC3E}">
        <p14:creationId xmlns:p14="http://schemas.microsoft.com/office/powerpoint/2010/main" val="3000385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05C9C-BC72-15B8-28ED-C715458B4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39DE-A425-2067-1E1A-A2C6AC1CD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B2420-F8B6-A034-6459-F6C911268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C81D-6979-451E-BF0A-8BDE53C5A1DD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0DFDB-AC08-A1DE-52AA-9187BF9D6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77022-8A89-2CF5-2006-D93103426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F9A4-916A-400C-93F3-1DFB21580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9229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667AC53C-4653-A5AF-2716-8E4531BADF0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63CFE887-A160-6A44-94A2-3993011ED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093" y="506413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14B625-852D-3E7A-1C10-122106D02F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704" y="-4422"/>
            <a:ext cx="4274820" cy="63550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-23343" y="0"/>
            <a:ext cx="4289458" cy="6351584"/>
          </a:xfrm>
          <a:prstGeom prst="rect">
            <a:avLst/>
          </a:prstGeom>
          <a:solidFill>
            <a:schemeClr val="tx2">
              <a:alpha val="7784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363EA5-E4EF-6535-C271-1E7BFA5924C4}"/>
              </a:ext>
            </a:extLst>
          </p:cNvPr>
          <p:cNvCxnSpPr>
            <a:cxnSpLocks/>
          </p:cNvCxnSpPr>
          <p:nvPr/>
        </p:nvCxnSpPr>
        <p:spPr>
          <a:xfrm>
            <a:off x="426283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4E3848-4D7B-442A-B1C4-1A245E6254C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7E6437-483D-D346-95AD-799CDA2FC107}"/>
              </a:ext>
            </a:extLst>
          </p:cNvPr>
          <p:cNvGrpSpPr/>
          <p:nvPr/>
        </p:nvGrpSpPr>
        <p:grpSpPr>
          <a:xfrm>
            <a:off x="4091830" y="6181375"/>
            <a:ext cx="342000" cy="342000"/>
            <a:chOff x="1895330" y="401882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73E869-D6B4-B4B0-5CA2-BCF0C42E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953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A8C8119-C8AA-B50A-2907-72FFB18E3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493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7819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530176" y="0"/>
            <a:ext cx="4178984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09161" y="1695450"/>
            <a:ext cx="5852160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9561385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9928879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4294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CE5F4E-E2FA-EEBC-9362-5CD8595641F6}"/>
              </a:ext>
            </a:extLst>
          </p:cNvPr>
          <p:cNvSpPr/>
          <p:nvPr userDrawn="1"/>
        </p:nvSpPr>
        <p:spPr>
          <a:xfrm>
            <a:off x="11661325" y="0"/>
            <a:ext cx="530675" cy="635237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321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8300852" y="6391886"/>
            <a:ext cx="31096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CEB1E7-52E8-7D3D-93C2-7827269C22D9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Wales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24B709-9D22-7A7D-CCAC-6B2D7FA2B5B0}"/>
              </a:ext>
            </a:extLst>
          </p:cNvPr>
          <p:cNvSpPr txBox="1"/>
          <p:nvPr userDrawn="1"/>
        </p:nvSpPr>
        <p:spPr>
          <a:xfrm rot="16200000">
            <a:off x="10196137" y="3903659"/>
            <a:ext cx="342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Wales</a:t>
            </a:r>
          </a:p>
        </p:txBody>
      </p:sp>
    </p:spTree>
    <p:extLst>
      <p:ext uri="{BB962C8B-B14F-4D97-AF65-F5344CB8AC3E}">
        <p14:creationId xmlns:p14="http://schemas.microsoft.com/office/powerpoint/2010/main" val="33733145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7D9CD900-A0F7-C319-6270-80C8BD085E76}"/>
              </a:ext>
            </a:extLst>
          </p:cNvPr>
          <p:cNvSpPr/>
          <p:nvPr userDrawn="1"/>
        </p:nvSpPr>
        <p:spPr>
          <a:xfrm flipH="1">
            <a:off x="11875" y="1923804"/>
            <a:ext cx="11633039" cy="2921328"/>
          </a:xfrm>
          <a:prstGeom prst="rtTriangl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E5F4E-E2FA-EEBC-9362-5CD8595641F6}"/>
              </a:ext>
            </a:extLst>
          </p:cNvPr>
          <p:cNvSpPr/>
          <p:nvPr userDrawn="1"/>
        </p:nvSpPr>
        <p:spPr>
          <a:xfrm>
            <a:off x="11661325" y="0"/>
            <a:ext cx="530675" cy="635237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448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rgbClr val="6F6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8300852" y="6391886"/>
            <a:ext cx="31096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CEB1E7-52E8-7D3D-93C2-7827269C22D9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Wales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24B709-9D22-7A7D-CCAC-6B2D7FA2B5B0}"/>
              </a:ext>
            </a:extLst>
          </p:cNvPr>
          <p:cNvSpPr txBox="1"/>
          <p:nvPr userDrawn="1"/>
        </p:nvSpPr>
        <p:spPr>
          <a:xfrm rot="16200000">
            <a:off x="10196137" y="3903659"/>
            <a:ext cx="342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Wales</a:t>
            </a:r>
          </a:p>
        </p:txBody>
      </p:sp>
    </p:spTree>
    <p:extLst>
      <p:ext uri="{BB962C8B-B14F-4D97-AF65-F5344CB8AC3E}">
        <p14:creationId xmlns:p14="http://schemas.microsoft.com/office/powerpoint/2010/main" val="4643466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622813-3BB2-6C39-E860-472C1E968720}"/>
              </a:ext>
            </a:extLst>
          </p:cNvPr>
          <p:cNvSpPr txBox="1"/>
          <p:nvPr userDrawn="1"/>
        </p:nvSpPr>
        <p:spPr>
          <a:xfrm>
            <a:off x="1738489" y="5526763"/>
            <a:ext cx="9347200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Between April and March 2022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12,576 interviews took place exceeding the target of 12,000 for the full survey year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D5481F-5BF3-4700-C962-1AD1152FFFC4}"/>
              </a:ext>
            </a:extLst>
          </p:cNvPr>
          <p:cNvSpPr txBox="1"/>
          <p:nvPr userDrawn="1"/>
        </p:nvSpPr>
        <p:spPr>
          <a:xfrm>
            <a:off x="1738488" y="1496330"/>
            <a:ext cx="9347199" cy="1264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From 2016-17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onwards the survey includes topics previously covered by the Welsh Health Survey, Active Adults Survey, Arts in Wales Survey, and Welsh Outdoor Recreation Survey.  This took the form of a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random sample, 45 minute face-to-face survey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of around 12,000 adults each year (aged 16+) living in private households across Wales.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D2340F-A364-2095-5522-1562A392E70F}"/>
              </a:ext>
            </a:extLst>
          </p:cNvPr>
          <p:cNvSpPr txBox="1"/>
          <p:nvPr userDrawn="1"/>
        </p:nvSpPr>
        <p:spPr>
          <a:xfrm>
            <a:off x="1738488" y="2934522"/>
            <a:ext cx="9347199" cy="1766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In May 2020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due to the Covid-19 pandemic, the survey was redesigned as a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20-minute telephone survey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May to December 2020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respondents came from those who had completed the National Survey face-to-face in previous years and who had agreed to be re-contacted for further research.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From January 2021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a fresh sample of households was selected at random.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07D648-4C97-8411-804D-8F2BD2D05FD9}"/>
              </a:ext>
            </a:extLst>
          </p:cNvPr>
          <p:cNvCxnSpPr>
            <a:cxnSpLocks/>
          </p:cNvCxnSpPr>
          <p:nvPr userDrawn="1"/>
        </p:nvCxnSpPr>
        <p:spPr>
          <a:xfrm flipH="1">
            <a:off x="1060665" y="1393738"/>
            <a:ext cx="493" cy="54642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130D714-5947-F60A-D7A7-60623DB69FE2}"/>
              </a:ext>
            </a:extLst>
          </p:cNvPr>
          <p:cNvGrpSpPr/>
          <p:nvPr userDrawn="1"/>
        </p:nvGrpSpPr>
        <p:grpSpPr>
          <a:xfrm>
            <a:off x="889665" y="1614584"/>
            <a:ext cx="342000" cy="342000"/>
            <a:chOff x="4101355" y="6181375"/>
            <a:chExt cx="342000" cy="342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BAA550F-FC46-6D3F-F363-D6F9D7A2B1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35B6E7E-52D7-FB54-9C77-1EF102D211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BCB7D00-61D7-D861-03BE-20B14E88DCC4}"/>
              </a:ext>
            </a:extLst>
          </p:cNvPr>
          <p:cNvGrpSpPr/>
          <p:nvPr userDrawn="1"/>
        </p:nvGrpSpPr>
        <p:grpSpPr>
          <a:xfrm>
            <a:off x="889665" y="2926839"/>
            <a:ext cx="342000" cy="342000"/>
            <a:chOff x="4101355" y="6181375"/>
            <a:chExt cx="342000" cy="34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401DA4E-E66F-24B0-309E-6B4B2992F2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46A0120-2C70-85B8-F610-7A75D696D6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592D6D-C3E9-EEEB-7E61-AFD49311912C}"/>
              </a:ext>
            </a:extLst>
          </p:cNvPr>
          <p:cNvGrpSpPr/>
          <p:nvPr userDrawn="1"/>
        </p:nvGrpSpPr>
        <p:grpSpPr>
          <a:xfrm>
            <a:off x="894364" y="3646616"/>
            <a:ext cx="342000" cy="342000"/>
            <a:chOff x="4101355" y="6181375"/>
            <a:chExt cx="342000" cy="342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0E569E7-406C-A5C0-D273-E9B6B29111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282A8A2-0DD8-D8D2-B135-A88777130E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8DC9B24-49AF-E4F4-4016-94B3C396CA33}"/>
              </a:ext>
            </a:extLst>
          </p:cNvPr>
          <p:cNvGrpSpPr/>
          <p:nvPr userDrawn="1"/>
        </p:nvGrpSpPr>
        <p:grpSpPr>
          <a:xfrm>
            <a:off x="899063" y="4366393"/>
            <a:ext cx="342000" cy="342000"/>
            <a:chOff x="4101355" y="6181375"/>
            <a:chExt cx="342000" cy="342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9F4D58B-5DAF-8ADA-8A7C-F0B3A7EECD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7985801-87B9-C86B-3FBC-687D41FAD5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2C91B6-D745-D193-B729-568DFA299C17}"/>
              </a:ext>
            </a:extLst>
          </p:cNvPr>
          <p:cNvGrpSpPr/>
          <p:nvPr userDrawn="1"/>
        </p:nvGrpSpPr>
        <p:grpSpPr>
          <a:xfrm>
            <a:off x="903762" y="5566907"/>
            <a:ext cx="342000" cy="342000"/>
            <a:chOff x="4101355" y="618137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C38724D-2402-6EEA-2851-2F2D4C42FA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0E5AF64-B5F8-B4AD-DD0A-0F20A5C814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9D78A-D371-9094-2897-B45DA9040ADE}"/>
              </a:ext>
            </a:extLst>
          </p:cNvPr>
          <p:cNvSpPr txBox="1"/>
          <p:nvPr userDrawn="1"/>
        </p:nvSpPr>
        <p:spPr>
          <a:xfrm>
            <a:off x="1738487" y="4777779"/>
            <a:ext cx="8534402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National Survey for Wales 2021-22 involved conducting interviews with people aged 16 and over based on a randomly selected sample of residential addresses across Wales.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F448EE7-1FC4-0470-011B-C5C2CC3CB3D5}"/>
              </a:ext>
            </a:extLst>
          </p:cNvPr>
          <p:cNvSpPr/>
          <p:nvPr userDrawn="1"/>
        </p:nvSpPr>
        <p:spPr>
          <a:xfrm>
            <a:off x="0" y="180622"/>
            <a:ext cx="9572978" cy="1213116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22F66A-E23D-541C-CCD1-B123020C0409}"/>
              </a:ext>
            </a:extLst>
          </p:cNvPr>
          <p:cNvSpPr txBox="1"/>
          <p:nvPr userDrawn="1"/>
        </p:nvSpPr>
        <p:spPr>
          <a:xfrm>
            <a:off x="0" y="491714"/>
            <a:ext cx="948118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National Survey for Wales Methodology</a:t>
            </a:r>
          </a:p>
        </p:txBody>
      </p:sp>
    </p:spTree>
    <p:extLst>
      <p:ext uri="{BB962C8B-B14F-4D97-AF65-F5344CB8AC3E}">
        <p14:creationId xmlns:p14="http://schemas.microsoft.com/office/powerpoint/2010/main" val="2317580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87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8255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884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1306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ED6656-0A8B-8A53-BD1D-7FE2EA3991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16" r="23591"/>
          <a:stretch/>
        </p:blipFill>
        <p:spPr>
          <a:xfrm>
            <a:off x="0" y="0"/>
            <a:ext cx="4333461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D3BFAE-749C-8E92-07F1-657CA08CB2F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5448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9660F40-D91E-49C0-40FD-65C25B2D0224}"/>
              </a:ext>
            </a:extLst>
          </p:cNvPr>
          <p:cNvCxnSpPr>
            <a:cxnSpLocks/>
          </p:cNvCxnSpPr>
          <p:nvPr userDrawn="1"/>
        </p:nvCxnSpPr>
        <p:spPr>
          <a:xfrm>
            <a:off x="4333461" y="6352375"/>
            <a:ext cx="7858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198987-E2C0-B5EB-9FAC-3B31C186E7B9}"/>
              </a:ext>
            </a:extLst>
          </p:cNvPr>
          <p:cNvCxnSpPr>
            <a:cxnSpLocks/>
          </p:cNvCxnSpPr>
          <p:nvPr userDrawn="1"/>
        </p:nvCxnSpPr>
        <p:spPr>
          <a:xfrm>
            <a:off x="530176" y="0"/>
            <a:ext cx="0" cy="6858000"/>
          </a:xfrm>
          <a:prstGeom prst="lin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2063D1F-493A-4453-06CD-0407CCC1AD2E}"/>
              </a:ext>
            </a:extLst>
          </p:cNvPr>
          <p:cNvGrpSpPr/>
          <p:nvPr userDrawn="1"/>
        </p:nvGrpSpPr>
        <p:grpSpPr>
          <a:xfrm>
            <a:off x="359176" y="6181375"/>
            <a:ext cx="342000" cy="342000"/>
            <a:chOff x="359176" y="618137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7842552-4B83-019A-FDD5-F91B6D86E8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176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DC8E8E7-2E04-0BD6-DD1F-635D57ED78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3176" y="6235375"/>
              <a:ext cx="234000" cy="23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36145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530176" y="0"/>
            <a:ext cx="4178984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09161" y="1695450"/>
            <a:ext cx="5852160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9561385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9928879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60415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F92DC2-EBB5-A000-E1F9-C691188F7B82}"/>
              </a:ext>
            </a:extLst>
          </p:cNvPr>
          <p:cNvSpPr/>
          <p:nvPr userDrawn="1"/>
        </p:nvSpPr>
        <p:spPr>
          <a:xfrm>
            <a:off x="535890" y="0"/>
            <a:ext cx="4604997" cy="637220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hart Placeholder 18">
            <a:extLst>
              <a:ext uri="{FF2B5EF4-FFF2-40B4-BE49-F238E27FC236}">
                <a16:creationId xmlns:a16="http://schemas.microsoft.com/office/drawing/2014/main" id="{CD316E8B-C01F-6A10-2218-1CD90C09B785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7305262" y="1695450"/>
            <a:ext cx="4513992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2F2112-4258-1F21-0804-400642F30DA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3B8DD03-DB86-3353-57EE-B4621EF9386D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FFB4F94-C831-7D26-8690-6A8752323D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F28AF4E-13FD-E6DB-E690-A6ECD5C6D681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E7525CD-B5BF-C8FB-5BBE-E4B39D05A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8F1CE-04F5-3DDB-D5C6-963DD3AA1F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2ADC8202-9E68-63CB-CCD1-54DC5CCFCCB1}"/>
              </a:ext>
            </a:extLst>
          </p:cNvPr>
          <p:cNvSpPr>
            <a:spLocks noChangeAspect="1"/>
          </p:cNvSpPr>
          <p:nvPr userDrawn="1"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309765-111D-919F-355D-A9A695BFB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44519" y="4859647"/>
            <a:ext cx="1285959" cy="1285959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5AD732BA-C1B4-1006-73C0-BEE315171029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2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F92DC2-EBB5-A000-E1F9-C691188F7B82}"/>
              </a:ext>
            </a:extLst>
          </p:cNvPr>
          <p:cNvSpPr/>
          <p:nvPr userDrawn="1"/>
        </p:nvSpPr>
        <p:spPr>
          <a:xfrm>
            <a:off x="535890" y="0"/>
            <a:ext cx="4604997" cy="637220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hart Placeholder 18">
            <a:extLst>
              <a:ext uri="{FF2B5EF4-FFF2-40B4-BE49-F238E27FC236}">
                <a16:creationId xmlns:a16="http://schemas.microsoft.com/office/drawing/2014/main" id="{CD316E8B-C01F-6A10-2218-1CD90C09B785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7305262" y="1695450"/>
            <a:ext cx="4513992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2F2112-4258-1F21-0804-400642F30DA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3B8DD03-DB86-3353-57EE-B4621EF9386D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FFB4F94-C831-7D26-8690-6A8752323D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F28AF4E-13FD-E6DB-E690-A6ECD5C6D681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E7525CD-B5BF-C8FB-5BBE-E4B39D05A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8F1CE-04F5-3DDB-D5C6-963DD3AA1F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2ADC8202-9E68-63CB-CCD1-54DC5CCFCCB1}"/>
              </a:ext>
            </a:extLst>
          </p:cNvPr>
          <p:cNvSpPr>
            <a:spLocks noChangeAspect="1"/>
          </p:cNvSpPr>
          <p:nvPr userDrawn="1"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309765-111D-919F-355D-A9A695BFB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44519" y="4859647"/>
            <a:ext cx="1285959" cy="1285959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5AD732BA-C1B4-1006-73C0-BEE315171029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8538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68312B-38EC-D916-9748-9A2B53764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488C-E8C6-4965-8E42-2FBF6711F0A2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DE970-00C3-22B9-C34F-44F3D62E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1FCAD-B6E8-019A-2CBF-83320EA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14042-1E1E-43D0-A03D-4EF063CE4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072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68312B-38EC-D916-9748-9A2B53764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488C-E8C6-4965-8E42-2FBF6711F0A2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DE970-00C3-22B9-C34F-44F3D62E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1FCAD-B6E8-019A-2CBF-83320EA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14042-1E1E-43D0-A03D-4EF063CE4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977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5356506-8F15-7DAF-917A-E50116F4C4A0}"/>
              </a:ext>
            </a:extLst>
          </p:cNvPr>
          <p:cNvSpPr/>
          <p:nvPr userDrawn="1"/>
        </p:nvSpPr>
        <p:spPr>
          <a:xfrm>
            <a:off x="0" y="4171175"/>
            <a:ext cx="11661824" cy="21811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F653BC8-AF96-FC71-A3B4-5C19A45A74AE}"/>
              </a:ext>
            </a:extLst>
          </p:cNvPr>
          <p:cNvSpPr>
            <a:spLocks noChangeAspect="1"/>
          </p:cNvSpPr>
          <p:nvPr userDrawn="1"/>
        </p:nvSpPr>
        <p:spPr>
          <a:xfrm>
            <a:off x="9102738" y="17324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DF13864-F313-35AF-1EAB-B6382699EF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9657332" y="682411"/>
            <a:ext cx="1253369" cy="125336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A149CE-00FC-B34E-8D6A-E85288B2F1D1}"/>
              </a:ext>
            </a:extLst>
          </p:cNvPr>
          <p:cNvSpPr txBox="1"/>
          <p:nvPr userDrawn="1"/>
        </p:nvSpPr>
        <p:spPr>
          <a:xfrm>
            <a:off x="2434598" y="4189888"/>
            <a:ext cx="75262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to those without a limiting illness or disability</a:t>
            </a:r>
            <a:endParaRPr kumimoji="0" lang="en-GB" sz="2000" b="0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Partial Circle 5">
            <a:extLst>
              <a:ext uri="{FF2B5EF4-FFF2-40B4-BE49-F238E27FC236}">
                <a16:creationId xmlns:a16="http://schemas.microsoft.com/office/drawing/2014/main" id="{03D1BC37-4E76-C43B-2EB4-3C644A68BA43}"/>
              </a:ext>
            </a:extLst>
          </p:cNvPr>
          <p:cNvSpPr/>
          <p:nvPr userDrawn="1"/>
        </p:nvSpPr>
        <p:spPr>
          <a:xfrm>
            <a:off x="11333093" y="6009852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rgbClr val="CFA14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60522E-60BA-2787-2E6B-EC2B4FC15AFE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7D055C6E-B00D-1FB2-415E-A28A7C5648BD}"/>
              </a:ext>
            </a:extLst>
          </p:cNvPr>
          <p:cNvGrpSpPr/>
          <p:nvPr userDrawn="1"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64AA03E-E660-40FE-23A3-5B1F6157A6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9CBF26D-A0D6-F503-C3B1-DEEB03699A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222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BAB76F-7810-49E9-C239-5E2888976471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2022-23 (16+)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158BEB8-CE0B-4362-5D6F-5B333020FEE5}"/>
              </a:ext>
            </a:extLst>
          </p:cNvPr>
          <p:cNvGrpSpPr/>
          <p:nvPr userDrawn="1"/>
        </p:nvGrpSpPr>
        <p:grpSpPr>
          <a:xfrm>
            <a:off x="5214991" y="-406080"/>
            <a:ext cx="6283996" cy="2172784"/>
            <a:chOff x="5209392" y="-214686"/>
            <a:chExt cx="6283996" cy="217278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6CD15B1-1B7C-9A34-3F9A-0F1D3868CF31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3013E43E-A0FF-3EBE-0E8E-EFE68280AC0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5B15206F-5569-A2B3-0E9C-84F33820405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DF78F6B-EF27-7E39-8965-671017BCD6A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F1AF5A43-AA77-7428-C78F-3E3EC5CC9C1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7174DCC3-1CA9-65AF-5FD7-3E4D98565085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783328F-7BB5-42B1-E58C-F2F231FC7ED9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B04DE1A0-BC42-38D5-5D51-0DAD8CDDB5E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4A411C9-1532-1375-C762-380A9FAFF8E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6A399139-D9CC-7184-3C6C-7C2BB3A49F0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8318D88-19AD-8875-1601-E7D32EFBC44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9828B43B-4B54-59DD-EFDB-DEDB3234839D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D21D01E-3708-8159-8699-B468E79F03E4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45E4D78C-AF4D-9329-A1BE-E7E32678CD1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AB9AC207-7ADC-8613-5DEE-FDFA4B4EAD2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38E0CE-F16F-B849-2648-BD912EC8ED2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66D70950-F8D8-8D52-B131-09E2F03DC5F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CA6EC533-442C-95CC-088A-5D396C909DF7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409B7DF-1D6E-0380-FC6B-A3F3125F74FE}"/>
              </a:ext>
            </a:extLst>
          </p:cNvPr>
          <p:cNvGrpSpPr/>
          <p:nvPr userDrawn="1"/>
        </p:nvGrpSpPr>
        <p:grpSpPr>
          <a:xfrm flipH="1">
            <a:off x="5214991" y="845641"/>
            <a:ext cx="6283996" cy="2172784"/>
            <a:chOff x="5289884" y="1133181"/>
            <a:chExt cx="6283996" cy="2172784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F5868AA-D981-2BF1-9F66-0DE167D80C04}"/>
                </a:ext>
              </a:extLst>
            </p:cNvPr>
            <p:cNvGrpSpPr/>
            <p:nvPr userDrawn="1"/>
          </p:nvGrpSpPr>
          <p:grpSpPr>
            <a:xfrm>
              <a:off x="5289884" y="1133181"/>
              <a:ext cx="2172784" cy="2172784"/>
              <a:chOff x="1597775" y="-86159"/>
              <a:chExt cx="2172784" cy="2172784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738C41AF-0C41-F243-17E9-7BFE81DD25F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022E152F-E42E-A822-DBEF-B93F3221259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CCA9F03-E412-D79D-0437-37C8A8B423F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7B253157-50FC-44B4-67DE-F65B4319B4C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38CC3754-B576-9EB3-00CF-1AC40A96D268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7BB2B68D-0C89-E60F-CF41-89E237CFD63F}"/>
                </a:ext>
              </a:extLst>
            </p:cNvPr>
            <p:cNvGrpSpPr/>
            <p:nvPr userDrawn="1"/>
          </p:nvGrpSpPr>
          <p:grpSpPr>
            <a:xfrm>
              <a:off x="7350809" y="1133181"/>
              <a:ext cx="2172784" cy="2172784"/>
              <a:chOff x="1597775" y="-86159"/>
              <a:chExt cx="2172784" cy="2172784"/>
            </a:xfrm>
          </p:grpSpPr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9ACBDF57-65E9-9BD1-22F0-94A8EEF5571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DD64EFDB-F205-5867-61DD-61763D69376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8E53FA6D-61D3-629E-37DF-FB3D7251CD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004280F4-4A10-1D16-5DD8-5F5A68C1063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038BE4AF-E849-9082-0D2B-89A518BD3A22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9989760-4E82-A43E-ADCF-DA29CD9688E8}"/>
                </a:ext>
              </a:extLst>
            </p:cNvPr>
            <p:cNvGrpSpPr/>
            <p:nvPr userDrawn="1"/>
          </p:nvGrpSpPr>
          <p:grpSpPr>
            <a:xfrm>
              <a:off x="9401096" y="1133181"/>
              <a:ext cx="2172784" cy="2172784"/>
              <a:chOff x="1597775" y="-86159"/>
              <a:chExt cx="2172784" cy="2172784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DC5936BE-4C00-2EF3-2AF0-4741DE91E97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9C57D999-152F-7B8F-CF35-D2FBD5223C8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3B8280DD-A276-2400-AE78-CC2F770118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284191BA-11FB-4F28-625D-D060C070447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198D1A3B-2DD7-0322-7839-8CFA5CA288A3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925E54A-F8F8-CDDD-9A6F-FA2040B40184}"/>
              </a:ext>
            </a:extLst>
          </p:cNvPr>
          <p:cNvGrpSpPr/>
          <p:nvPr userDrawn="1"/>
        </p:nvGrpSpPr>
        <p:grpSpPr>
          <a:xfrm>
            <a:off x="5214991" y="2097362"/>
            <a:ext cx="6283996" cy="2172784"/>
            <a:chOff x="5209392" y="-214686"/>
            <a:chExt cx="6283996" cy="2172784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6F805134-F37F-78C7-2DC2-30E0432339AA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7E792152-11AE-4741-9DDD-FFFB2DAF46A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2B7CB6E1-F385-8C3A-3037-2BA259245ED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50380750-9659-B99F-44C8-B6ED9916264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C5DA5746-8D79-DABF-839F-10D3402E946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111B4137-1170-1A53-FF15-0FE340B7CEE6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D805FF9D-CCFC-5D61-7082-2F0E53EE46D0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id="{27CD3054-AD9A-FA75-4FF5-D40FC6FE75E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8E10206C-6A54-AC4A-76AB-95DCA30E569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B28B3185-CCF1-27EF-AC7A-5FDDBEF3996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45B6D2EC-282F-2E64-AFB9-84F871D9B3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4FCF8203-A6F1-4183-550D-99A67C366A6E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630DB579-26B6-71DE-F6FA-F92A5366D693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EE26ED5D-857A-98D2-1B34-8825C74CD85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1913BA8B-BC4F-7924-2A38-64A730B8E70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C344F921-A7D4-A508-F3D7-9C34FAC52D7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638B53B9-49BF-C00F-F917-F75C7CB7D31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F86E11FA-27E3-4C97-09AD-488CDA0EB03F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3961ED8-E1F7-E528-7ABF-21DEA40E33F8}"/>
              </a:ext>
            </a:extLst>
          </p:cNvPr>
          <p:cNvGrpSpPr/>
          <p:nvPr userDrawn="1"/>
        </p:nvGrpSpPr>
        <p:grpSpPr>
          <a:xfrm flipH="1">
            <a:off x="5214991" y="3349083"/>
            <a:ext cx="6283996" cy="2172784"/>
            <a:chOff x="5289884" y="1133181"/>
            <a:chExt cx="6283996" cy="2172784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7F49F74A-C621-3E52-221F-FBD6754CBD60}"/>
                </a:ext>
              </a:extLst>
            </p:cNvPr>
            <p:cNvGrpSpPr/>
            <p:nvPr userDrawn="1"/>
          </p:nvGrpSpPr>
          <p:grpSpPr>
            <a:xfrm>
              <a:off x="5289884" y="1133181"/>
              <a:ext cx="2172784" cy="2172784"/>
              <a:chOff x="1597775" y="-86159"/>
              <a:chExt cx="2172784" cy="2172784"/>
            </a:xfrm>
          </p:grpSpPr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588EC5FB-47F5-7842-45FA-13E7D39A65B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CEEB0A72-24B6-CCDD-0D7E-E9F4745E986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88AA56F6-1FB5-25D6-2DA4-0EEB16A5CB2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D490AAA4-E7B9-6DB9-7812-AF98FEC579D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5448A7A1-0769-CB0D-A222-74565552418A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739F771D-47D9-C887-06A9-4D9CA10B50A3}"/>
                </a:ext>
              </a:extLst>
            </p:cNvPr>
            <p:cNvGrpSpPr/>
            <p:nvPr userDrawn="1"/>
          </p:nvGrpSpPr>
          <p:grpSpPr>
            <a:xfrm>
              <a:off x="7350809" y="1133181"/>
              <a:ext cx="2172784" cy="2172784"/>
              <a:chOff x="1597775" y="-86159"/>
              <a:chExt cx="2172784" cy="2172784"/>
            </a:xfrm>
          </p:grpSpPr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887B87D0-B229-75A4-AFED-F46EC8E471A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35A833CC-1C26-52EC-1613-0C907012D04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8BA6B68B-1FC6-49B0-94D5-C2C273163FB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959DEE2E-6635-BFA4-AC24-A96FDF36533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BF5DA245-21A4-4AE1-55E3-E1471297FB0C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D2BF28A2-7BB0-DE6C-1FC8-D6CBA20BECC4}"/>
                </a:ext>
              </a:extLst>
            </p:cNvPr>
            <p:cNvGrpSpPr/>
            <p:nvPr userDrawn="1"/>
          </p:nvGrpSpPr>
          <p:grpSpPr>
            <a:xfrm>
              <a:off x="9401096" y="1133181"/>
              <a:ext cx="2172784" cy="2172784"/>
              <a:chOff x="1597775" y="-86159"/>
              <a:chExt cx="2172784" cy="2172784"/>
            </a:xfrm>
          </p:grpSpPr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EB06BF14-2362-A1F7-D266-8A93932F429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ABB887BC-DF2B-D343-40FA-F51D8759F55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C6E62579-E157-CF98-678E-7B65220B109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19E7ED41-AB0D-D195-A68D-DF91224096C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B11A3840-DA07-8B51-2F1F-CA00155B8F29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E804BA17-CA81-2282-EE63-EFE4C8404EB3}"/>
              </a:ext>
            </a:extLst>
          </p:cNvPr>
          <p:cNvGrpSpPr/>
          <p:nvPr userDrawn="1"/>
        </p:nvGrpSpPr>
        <p:grpSpPr>
          <a:xfrm>
            <a:off x="5214991" y="4600804"/>
            <a:ext cx="6283996" cy="2172784"/>
            <a:chOff x="5209392" y="-214686"/>
            <a:chExt cx="6283996" cy="2172784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2A724AD7-77E8-64AD-D14D-BD039767F7EA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18ACCAE1-8BA0-3F3A-10D0-139EF413A9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39261FFD-06D1-42CF-3157-BB80EA2B585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E7BE45EE-9C6F-198E-62FF-4D48E6D307E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27EAD24A-6ABB-EDB1-243A-537EC8E00EC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366E879D-D98D-540F-588D-99D6D23C27F6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C0E731BE-07B0-308C-D3B0-CA13F4746277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64A18E92-EAB7-62BD-8B0F-0C4DD680BFB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76AE14AC-3E23-FAE5-13DE-1195EA9D1E7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4BFC3CAC-3396-3AD4-5610-1BAE9324C93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10D13137-D395-3831-FE28-24796E3B53D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2BE72625-2275-698A-B408-55C84488914B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3D866B2B-3D13-5F6B-D3AC-4431B72EFD60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122" name="Picture 121">
                <a:extLst>
                  <a:ext uri="{FF2B5EF4-FFF2-40B4-BE49-F238E27FC236}">
                    <a16:creationId xmlns:a16="http://schemas.microsoft.com/office/drawing/2014/main" id="{CE3A1A4F-408C-B4E5-BE0F-8272850AE2F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5378CB64-965B-3AA3-BE02-16BE9752CB8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EC804D3D-DB86-20A2-3254-9D08D8AC299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A56652AB-D963-DFE7-C86B-7223F089DA3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4939C812-893E-14F7-457E-107A43E59259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37" name="Rectangle 136">
            <a:extLst>
              <a:ext uri="{FF2B5EF4-FFF2-40B4-BE49-F238E27FC236}">
                <a16:creationId xmlns:a16="http://schemas.microsoft.com/office/drawing/2014/main" id="{19B72B81-8786-8BDF-76D6-7E83587CFFE5}"/>
              </a:ext>
            </a:extLst>
          </p:cNvPr>
          <p:cNvSpPr/>
          <p:nvPr userDrawn="1"/>
        </p:nvSpPr>
        <p:spPr>
          <a:xfrm>
            <a:off x="4867504" y="-27432"/>
            <a:ext cx="6665450" cy="6325375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Arrow: Pentagon 137">
            <a:extLst>
              <a:ext uri="{FF2B5EF4-FFF2-40B4-BE49-F238E27FC236}">
                <a16:creationId xmlns:a16="http://schemas.microsoft.com/office/drawing/2014/main" id="{18CC7D51-F02B-078D-4CB9-CF77D01B3C73}"/>
              </a:ext>
            </a:extLst>
          </p:cNvPr>
          <p:cNvSpPr/>
          <p:nvPr userDrawn="1"/>
        </p:nvSpPr>
        <p:spPr>
          <a:xfrm>
            <a:off x="0" y="2499547"/>
            <a:ext cx="7003473" cy="1534171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993D227E-7651-E38C-0A13-DC577A2ABEAA}"/>
              </a:ext>
            </a:extLst>
          </p:cNvPr>
          <p:cNvSpPr>
            <a:spLocks noChangeAspect="1"/>
          </p:cNvSpPr>
          <p:nvPr userDrawn="1"/>
        </p:nvSpPr>
        <p:spPr>
          <a:xfrm>
            <a:off x="7181884" y="1716922"/>
            <a:ext cx="3190383" cy="3190383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CF353EC-568F-590A-D664-9A941DCBA733}"/>
              </a:ext>
            </a:extLst>
          </p:cNvPr>
          <p:cNvSpPr txBox="1"/>
          <p:nvPr userDrawn="1"/>
        </p:nvSpPr>
        <p:spPr>
          <a:xfrm>
            <a:off x="6942898" y="2478887"/>
            <a:ext cx="3668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That’s 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C03B1A50-24F5-4244-383A-4B4577D3A18F}"/>
              </a:ext>
            </a:extLst>
          </p:cNvPr>
          <p:cNvSpPr txBox="1"/>
          <p:nvPr userDrawn="1"/>
        </p:nvSpPr>
        <p:spPr>
          <a:xfrm>
            <a:off x="6942898" y="3477253"/>
            <a:ext cx="3668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 </a:t>
            </a:r>
          </a:p>
        </p:txBody>
      </p:sp>
      <p:sp>
        <p:nvSpPr>
          <p:cNvPr id="142" name="Text Placeholder 16">
            <a:extLst>
              <a:ext uri="{FF2B5EF4-FFF2-40B4-BE49-F238E27FC236}">
                <a16:creationId xmlns:a16="http://schemas.microsoft.com/office/drawing/2014/main" id="{E42E871D-8125-B21F-19E0-F638B86DDC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72454" y="3039339"/>
            <a:ext cx="2748903" cy="67636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5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Xx,xxx</a:t>
            </a:r>
            <a:endParaRPr lang="en-US" dirty="0"/>
          </a:p>
        </p:txBody>
      </p:sp>
      <p:sp>
        <p:nvSpPr>
          <p:cNvPr id="25" name="Partial Circle 24">
            <a:extLst>
              <a:ext uri="{FF2B5EF4-FFF2-40B4-BE49-F238E27FC236}">
                <a16:creationId xmlns:a16="http://schemas.microsoft.com/office/drawing/2014/main" id="{A0F67080-D623-8E35-E1DC-1D63B7558C29}"/>
              </a:ext>
            </a:extLst>
          </p:cNvPr>
          <p:cNvSpPr/>
          <p:nvPr userDrawn="1"/>
        </p:nvSpPr>
        <p:spPr>
          <a:xfrm>
            <a:off x="11333093" y="6018817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rgbClr val="CFA1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75B45BF-1735-A927-A55C-2D2601566E4D}"/>
              </a:ext>
            </a:extLst>
          </p:cNvPr>
          <p:cNvGrpSpPr/>
          <p:nvPr userDrawn="1"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C86DEE4-2A94-8AD9-C23B-4782D1563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C31E644-1ED0-3791-E48E-78A0557CEB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48791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1" y="0"/>
            <a:ext cx="6581554" cy="63517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07634EA-E9D7-BD56-1B6B-04211D21E4B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593805" y="765314"/>
            <a:ext cx="7956775" cy="532275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B89BA22-8FE1-B077-93EF-AD170820F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895" y="506413"/>
            <a:ext cx="3596514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CF6615-B774-1C4B-2D4B-52E08A6CAD5A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1657660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2A05BE-D056-F054-FC95-EC2899BB8FFF}"/>
              </a:ext>
            </a:extLst>
          </p:cNvPr>
          <p:cNvGrpSpPr/>
          <p:nvPr userDrawn="1"/>
        </p:nvGrpSpPr>
        <p:grpSpPr>
          <a:xfrm>
            <a:off x="3069756" y="4333464"/>
            <a:ext cx="2362559" cy="2362559"/>
            <a:chOff x="3069756" y="4333464"/>
            <a:chExt cx="2362559" cy="236255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4A0FD31E-B647-3DB9-966E-66526FE0F5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9756" y="4333464"/>
              <a:ext cx="2362559" cy="236255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10D1B72-649E-1980-A678-50720A883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17283" y="4757845"/>
              <a:ext cx="1470504" cy="147050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EDE5981-55DA-1B69-BC2F-36B631005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91451" y="4757845"/>
              <a:ext cx="1470504" cy="1470504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1DA0689-B442-1DC6-9EB2-22725DC9B59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945D05D-04BB-0C74-D515-EC5A84BC07E4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460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A0FD31E-B647-3DB9-966E-66526FE0F5CE}"/>
              </a:ext>
            </a:extLst>
          </p:cNvPr>
          <p:cNvSpPr>
            <a:spLocks noChangeAspect="1"/>
          </p:cNvSpPr>
          <p:nvPr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DA0689-B442-1DC6-9EB2-22725DC9B59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EBFB30C-9CC9-74B7-0F2D-59AD2295336B}"/>
              </a:ext>
            </a:extLst>
          </p:cNvPr>
          <p:cNvSpPr/>
          <p:nvPr userDrawn="1"/>
        </p:nvSpPr>
        <p:spPr>
          <a:xfrm>
            <a:off x="3385688" y="4614301"/>
            <a:ext cx="1730695" cy="1800884"/>
          </a:xfrm>
          <a:prstGeom prst="ellipse">
            <a:avLst/>
          </a:prstGeom>
          <a:solidFill>
            <a:srgbClr val="FFFFFF">
              <a:alpha val="20000"/>
            </a:srgbClr>
          </a:solidFill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F247A52B-78D2-8DDA-E1CF-03BD4B5BE1E5}"/>
              </a:ext>
            </a:extLst>
          </p:cNvPr>
          <p:cNvSpPr/>
          <p:nvPr userDrawn="1"/>
        </p:nvSpPr>
        <p:spPr>
          <a:xfrm rot="10800000">
            <a:off x="4433784" y="4679020"/>
            <a:ext cx="586386" cy="742205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7" name="Graphic 16" descr="Pound with solid fill">
            <a:extLst>
              <a:ext uri="{FF2B5EF4-FFF2-40B4-BE49-F238E27FC236}">
                <a16:creationId xmlns:a16="http://schemas.microsoft.com/office/drawing/2014/main" id="{36A659A8-DD71-53A2-3A90-0B8F175C63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2253" y="5181023"/>
            <a:ext cx="625110" cy="650462"/>
          </a:xfrm>
          <a:prstGeom prst="rect">
            <a:avLst/>
          </a:prstGeom>
        </p:spPr>
      </p:pic>
      <p:pic>
        <p:nvPicPr>
          <p:cNvPr id="18" name="Picture 1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804273E-33EA-BD57-7B21-16C093E5140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715" y="5742950"/>
            <a:ext cx="683330" cy="711042"/>
          </a:xfrm>
          <a:prstGeom prst="rect">
            <a:avLst/>
          </a:prstGeom>
        </p:spPr>
      </p:pic>
      <p:pic>
        <p:nvPicPr>
          <p:cNvPr id="19" name="Picture 1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805BC3A-8D27-F900-34B9-EBE38F8CB8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541" y="4609453"/>
            <a:ext cx="780135" cy="811773"/>
          </a:xfrm>
          <a:prstGeom prst="rect">
            <a:avLst/>
          </a:prstGeom>
        </p:spPr>
      </p:pic>
      <p:pic>
        <p:nvPicPr>
          <p:cNvPr id="21" name="Picture 2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1D4594-2CA9-3C26-A953-2FD72C45868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675" y="5206655"/>
            <a:ext cx="833407" cy="86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2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CCC871-DEF6-7CC7-43E6-E83D30E8DD1F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West Wales</a:t>
            </a:r>
          </a:p>
        </p:txBody>
      </p:sp>
    </p:spTree>
    <p:extLst>
      <p:ext uri="{BB962C8B-B14F-4D97-AF65-F5344CB8AC3E}">
        <p14:creationId xmlns:p14="http://schemas.microsoft.com/office/powerpoint/2010/main" val="3767219010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97B13B-2E35-7BC2-5B6E-8BF48D017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74335-AA9C-4D89-8C40-99A5B5280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20F8E-A165-EEA0-2C0E-09616A3EA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101F24-17E8-4045-A4B6-A4C38FD1E967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12A50-842E-6220-A230-C4A39391D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DC4AA-79B3-4713-D14B-FB61C5EC7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34BCDE-3F60-4EC2-AF64-06E6FC03344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artial Circle 6">
            <a:extLst>
              <a:ext uri="{FF2B5EF4-FFF2-40B4-BE49-F238E27FC236}">
                <a16:creationId xmlns:a16="http://schemas.microsoft.com/office/drawing/2014/main" id="{37EE8D0A-95CA-64CC-F67E-51DF1A4B3857}"/>
              </a:ext>
            </a:extLst>
          </p:cNvPr>
          <p:cNvSpPr/>
          <p:nvPr userDrawn="1"/>
        </p:nvSpPr>
        <p:spPr>
          <a:xfrm rot="16200000">
            <a:off x="210813" y="6032655"/>
            <a:ext cx="656654" cy="656654"/>
          </a:xfrm>
          <a:prstGeom prst="pie">
            <a:avLst>
              <a:gd name="adj1" fmla="val 10844585"/>
              <a:gd name="adj2" fmla="val 16200000"/>
            </a:avLst>
          </a:prstGeom>
          <a:solidFill>
            <a:srgbClr val="CFA1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10B60B-84A6-10C5-74B5-7FBFEF3F7F67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West Wales</a:t>
            </a:r>
          </a:p>
        </p:txBody>
      </p:sp>
    </p:spTree>
    <p:extLst>
      <p:ext uri="{BB962C8B-B14F-4D97-AF65-F5344CB8AC3E}">
        <p14:creationId xmlns:p14="http://schemas.microsoft.com/office/powerpoint/2010/main" val="1086106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55" r:id="rId2"/>
    <p:sldLayoutId id="2147484110" r:id="rId3"/>
    <p:sldLayoutId id="21474841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55A501C-80DC-7265-F43C-7D0A4EA4A18C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West Wales</a:t>
            </a:r>
          </a:p>
        </p:txBody>
      </p:sp>
      <p:sp>
        <p:nvSpPr>
          <p:cNvPr id="8" name="Partial Circle 7">
            <a:extLst>
              <a:ext uri="{FF2B5EF4-FFF2-40B4-BE49-F238E27FC236}">
                <a16:creationId xmlns:a16="http://schemas.microsoft.com/office/drawing/2014/main" id="{945FC35A-D824-898B-F75D-2E2DB1A34378}"/>
              </a:ext>
            </a:extLst>
          </p:cNvPr>
          <p:cNvSpPr/>
          <p:nvPr userDrawn="1"/>
        </p:nvSpPr>
        <p:spPr>
          <a:xfrm>
            <a:off x="11333093" y="6018817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rgbClr val="CFA14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9436A8F-D5FA-4449-F038-46A052512BEC}"/>
              </a:ext>
            </a:extLst>
          </p:cNvPr>
          <p:cNvCxnSpPr>
            <a:cxnSpLocks/>
          </p:cNvCxnSpPr>
          <p:nvPr/>
        </p:nvCxnSpPr>
        <p:spPr>
          <a:xfrm>
            <a:off x="1165423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FD1A30F-E2A8-8822-D45B-A01F478B80E7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4B21E78-7F59-269A-70C1-9631E205862C}"/>
              </a:ext>
            </a:extLst>
          </p:cNvPr>
          <p:cNvGrpSpPr/>
          <p:nvPr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1E5D147-25B0-648D-2BAE-7AE236B649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C875AAC-69D1-478C-0456-DAA8BDF979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4500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4" r:id="rId2"/>
    <p:sldLayoutId id="2147484118" r:id="rId3"/>
    <p:sldLayoutId id="2147484012" r:id="rId4"/>
    <p:sldLayoutId id="2147484117" r:id="rId5"/>
    <p:sldLayoutId id="2147484113" r:id="rId6"/>
    <p:sldLayoutId id="2147484031" r:id="rId7"/>
    <p:sldLayoutId id="2147484112" r:id="rId8"/>
    <p:sldLayoutId id="2147484075" r:id="rId9"/>
    <p:sldLayoutId id="2147484121" r:id="rId10"/>
    <p:sldLayoutId id="2147484030" r:id="rId11"/>
    <p:sldLayoutId id="2147484107" r:id="rId12"/>
    <p:sldLayoutId id="2147484120" r:id="rId13"/>
    <p:sldLayoutId id="214748409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46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1" r:id="rId1"/>
    <p:sldLayoutId id="2147484123" r:id="rId2"/>
    <p:sldLayoutId id="2147484132" r:id="rId3"/>
    <p:sldLayoutId id="2147484098" r:id="rId4"/>
    <p:sldLayoutId id="2147484099" r:id="rId5"/>
    <p:sldLayoutId id="2147484100" r:id="rId6"/>
    <p:sldLayoutId id="2147484109" r:id="rId7"/>
    <p:sldLayoutId id="214748411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97B13B-2E35-7BC2-5B6E-8BF48D017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74335-AA9C-4D89-8C40-99A5B5280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20F8E-A165-EEA0-2C0E-09616A3EA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101F24-17E8-4045-A4B6-A4C38FD1E967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12A50-842E-6220-A230-C4A39391D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DC4AA-79B3-4713-D14B-FB61C5EC7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34BCDE-3F60-4EC2-AF64-06E6FC0334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41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1" r:id="rId1"/>
    <p:sldLayoutId id="2147484172" r:id="rId2"/>
    <p:sldLayoutId id="2147484173" r:id="rId3"/>
    <p:sldLayoutId id="214748417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Relationship Id="rId9" Type="http://schemas.openxmlformats.org/officeDocument/2006/relationships/image" Target="../media/image4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C9418-79A7-A424-4ECF-E594F4CAD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0776CEF-C806-E6FD-F258-1C3ACC0FB9BC}"/>
              </a:ext>
            </a:extLst>
          </p:cNvPr>
          <p:cNvSpPr txBox="1"/>
          <p:nvPr/>
        </p:nvSpPr>
        <p:spPr>
          <a:xfrm>
            <a:off x="593312" y="-115910"/>
            <a:ext cx="5923398" cy="7971413"/>
          </a:xfrm>
          <a:prstGeom prst="rect">
            <a:avLst/>
          </a:prstGeom>
          <a:solidFill>
            <a:srgbClr val="CFA148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four"/>
                <a:ea typeface="+mn-ea"/>
                <a:cs typeface="+mn-cs"/>
              </a:rPr>
              <a:t>West Wales: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four"/>
                <a:ea typeface="+mn-ea"/>
                <a:cs typeface="+mn-cs"/>
              </a:rPr>
              <a:t>An insight into physical activity behaviours of our disabled population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four"/>
                <a:ea typeface="+mn-ea"/>
                <a:cs typeface="+mn-cs"/>
              </a:rPr>
              <a:t>April 2025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8" name="Picture 7" descr="A map of the united kingdom&#10;&#10;AI-generated content may be incorrect.">
            <a:extLst>
              <a:ext uri="{FF2B5EF4-FFF2-40B4-BE49-F238E27FC236}">
                <a16:creationId xmlns:a16="http://schemas.microsoft.com/office/drawing/2014/main" id="{6EA1E026-6EF4-F915-BF54-1CC8AA40D8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688" y="696104"/>
            <a:ext cx="3780000" cy="378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05C58EE-1C2F-5F47-E35D-397871DEA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16" y="-115910"/>
            <a:ext cx="2298154" cy="16240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058CB30-0547-B654-700B-A5F42B09DC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0650" y="5442758"/>
            <a:ext cx="3181350" cy="1438275"/>
          </a:xfrm>
          <a:prstGeom prst="rect">
            <a:avLst/>
          </a:prstGeom>
        </p:spPr>
      </p:pic>
      <p:pic>
        <p:nvPicPr>
          <p:cNvPr id="2" name="Picture 1" descr="A white hand with a blue border&#10;&#10;AI-generated content may be incorrect.">
            <a:extLst>
              <a:ext uri="{FF2B5EF4-FFF2-40B4-BE49-F238E27FC236}">
                <a16:creationId xmlns:a16="http://schemas.microsoft.com/office/drawing/2014/main" id="{9EDB233B-16F1-EE07-30DE-E3A295072A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163" y="5442758"/>
            <a:ext cx="889970" cy="128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500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59F71-72C5-42B7-CC26-F997BFD2D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20FB0C1-2CB2-6C64-DDC3-21D198B3D358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B4B42AF-1A11-A3EC-6D65-17063F7CB7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EF65775-AE5B-BB40-C64C-BF9F804DF0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B04BA3EF-3911-4F2E-3AA8-6F683CBC18D1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National Survey for Wales data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3DFCF6-066B-0404-B5D5-4F8A0D048808}"/>
              </a:ext>
            </a:extLst>
          </p:cNvPr>
          <p:cNvSpPr txBox="1"/>
          <p:nvPr/>
        </p:nvSpPr>
        <p:spPr>
          <a:xfrm>
            <a:off x="5833339" y="1515375"/>
            <a:ext cx="4605071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Inactive levels for adults (16-64 year olds) with and without a disability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3200" dirty="0">
              <a:solidFill>
                <a:schemeClr val="bg1"/>
              </a:solidFill>
              <a:latin typeface="+mj-l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</a:rPr>
              <a:t>Latest 3 years of data have been combined to boost sample sizes (2020-23) throughout this section, unless stated otherwise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730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DC02A5-87DF-947B-DB2D-001354996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299DA4-BFC0-1DC1-0A22-09B8F4021484}"/>
              </a:ext>
            </a:extLst>
          </p:cNvPr>
          <p:cNvSpPr txBox="1"/>
          <p:nvPr/>
        </p:nvSpPr>
        <p:spPr>
          <a:xfrm>
            <a:off x="920466" y="435436"/>
            <a:ext cx="3772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messages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8AAEA5-DD1E-AFB9-B4AF-84FCA3B1162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E1F514E-29C8-8EFF-6A74-9B131F9E4C0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32F6423-AF2C-A103-6A15-47F863B4C3D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1E26B2D-F5CD-6E64-4CE2-22FF4424E580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7DDC3E4-D0CA-A8F1-1150-5858E00A35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11919CF-3F12-AD66-CAA5-66116C80A2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9" name="Graphic 18" descr="Postit Notes with solid fill">
            <a:extLst>
              <a:ext uri="{FF2B5EF4-FFF2-40B4-BE49-F238E27FC236}">
                <a16:creationId xmlns:a16="http://schemas.microsoft.com/office/drawing/2014/main" id="{2C9CD8AC-69DC-B8E0-92CB-AB8ADE066B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52249" y="1222223"/>
            <a:ext cx="2037814" cy="20378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C661522-4334-EAE5-333E-DABF1AED16B7}"/>
              </a:ext>
            </a:extLst>
          </p:cNvPr>
          <p:cNvSpPr txBox="1"/>
          <p:nvPr/>
        </p:nvSpPr>
        <p:spPr>
          <a:xfrm>
            <a:off x="4123329" y="486574"/>
            <a:ext cx="7148202" cy="306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Our adults are twice as likely to be inactive if they have a disability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women’s inactivity levels are lower than disabled men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Inactivity increases with age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adults outside of the workforce are far more likely to be physically inactive than those in employment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adults living in private rented accommodation are far more likely to be physically inactive than owner-occupied homes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E15C39-B109-DF59-47B2-D5AE01299054}"/>
              </a:ext>
            </a:extLst>
          </p:cNvPr>
          <p:cNvSpPr txBox="1"/>
          <p:nvPr/>
        </p:nvSpPr>
        <p:spPr>
          <a:xfrm>
            <a:off x="951995" y="3554080"/>
            <a:ext cx="10983120" cy="1887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Physical inactivity is higher among disabled adults from non-White British ethnicities (Wales)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Inactivity rates are higher for disabled people without a car There is little difference between levels of inactivity for disabled people in rural and urban settings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Almost half disabled adults living in the most deprived areas are physically inactive, compared to a third of those living in more affluent areas</a:t>
            </a:r>
            <a:endParaRPr kumimoji="0" lang="en-GB" sz="2000" b="1" i="0" u="none" strike="noStrike" kern="1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669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1E4AD-F4B6-FC48-B7AE-E27B6402B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6F508A4-3E53-2390-9ED2-C1291B416DB6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Disabled adults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are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twice as likely to be inactive 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4A8076-770B-65B6-AADC-AD198164C898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259197FC-F203-8EA4-8021-AC4255EB286A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0041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7E7BFE-3052-D847-8030-5708AF69F435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women’s inactivity levels are lower </a:t>
            </a:r>
            <a:r>
              <a:rPr lang="en-GB" sz="3200" dirty="0">
                <a:solidFill>
                  <a:srgbClr val="FFFFFF"/>
                </a:solidFill>
                <a:latin typeface="Calibri Light" panose="020F0302020204030204"/>
              </a:rPr>
              <a:t>than disabled men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E55E79-FE72-55F1-B1EB-6DBC5BEBF3BC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787DCFDD-CBC6-2C8E-33F0-D3340260FAA9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7974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A6B52-925D-61F7-81A1-DFA9A5B74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3E6DEA1-2290-EE11-2EE8-A23A69CCC845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rgbClr val="FFFFFF"/>
                </a:solidFill>
                <a:latin typeface="Calibri Light" panose="020F0302020204030204"/>
              </a:rPr>
              <a:t>Inactivity increases with age for </a:t>
            </a: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adults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AE6CE9-492D-3C2B-8234-668586FC6AB5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19CA2836-B533-4967-976A-7E9CC85EE87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8775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5E686-76BF-41A5-4582-529BA09C9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051917D-8092-7038-ABEF-95BDD9FC738E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744547" cy="4085244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adults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outside of the workforce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are far more likely to be physically inactive than those in employment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47DA2B-2663-9607-3FEF-C563A2299442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5574BA2-656D-6D46-E7D8-05D3104DB3DF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30876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0798C-C400-CA46-0495-63FB438A6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B94B6FF-8AB3-2FBD-4A99-8DA8373C20D2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937154" cy="344328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adults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living in private rented accommodation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are far more likely to be physically inactive than owner-occupied homes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8101A4-2B85-E045-5D1C-25ECD8B6855E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DB37B3E-891A-48C9-B8B5-0288A79C10CB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5570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ECB2F-8FCF-5E33-04C1-441F39655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D55F911-DE26-4916-CFD3-320E512D9CB7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people living in urban communities </a:t>
            </a:r>
            <a:r>
              <a:rPr lang="en-GB" sz="3200" dirty="0">
                <a:solidFill>
                  <a:schemeClr val="bg1"/>
                </a:solidFill>
              </a:rPr>
              <a:t>are more likely to be inactive than those living in rural settings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497496-7F4B-41EA-62F2-7FB8931A7471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54C8A3BC-7A00-F431-346A-5B4EEFBF2B3F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2540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7BE16-4FE2-2372-E136-B68BB7227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A47214A-F2C2-13B3-FF01-6A857B334ECC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Physical inactivity is higher among </a:t>
            </a: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adults from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non-White British ethnicities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(Wales)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5BF6E2-1D27-6BC2-4328-2C9EF46E5080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17CCBED0-54C8-44BD-9AB5-D906ED3F9DD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998569678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8719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284AA-DE03-B71D-215D-FF90B6FC7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06194F5-F6F0-2EA7-ACD4-4EAF8AB5CA61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Inactivity rates are higher for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disabled people without a car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8AC2A8-2859-FDBE-3651-974B83A5D6BA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A1334B7C-DA97-778E-0F20-8D04A26A53AF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4064632268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82272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1CF81-3481-F7F3-5628-F520DA0551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76774" y="1671739"/>
            <a:ext cx="2360109" cy="6971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</a:rPr>
              <a:t>Adults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1FE9AB3-3A6D-1909-4116-C4594E65AD52}"/>
              </a:ext>
            </a:extLst>
          </p:cNvPr>
          <p:cNvSpPr txBox="1">
            <a:spLocks/>
          </p:cNvSpPr>
          <p:nvPr/>
        </p:nvSpPr>
        <p:spPr>
          <a:xfrm>
            <a:off x="5897993" y="1671739"/>
            <a:ext cx="4827381" cy="34432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section focusses on:</a:t>
            </a:r>
          </a:p>
          <a:p>
            <a:pPr marL="571500" marR="0" lvl="0" indent="-5715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Adults with a limiting illness or disability</a:t>
            </a:r>
          </a:p>
          <a:p>
            <a:pPr marL="571500" marR="0" lvl="0" indent="-5715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Physical inactivity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7BAEAB6-09A2-CAD8-C94D-E1738E7CBF56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9EB5704-4538-C0A6-E076-775455F0B6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E4E0971-5EA8-299F-5EE3-A3010E883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2147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24DAA-194B-A794-25D0-180273551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1EF2BE3-A4FF-D243-FC65-EC51477FB5DD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828815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Almost half disabled adults living in the most deprived areas are physically inactive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compared to a third of those living in more affluent areas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F86F57-25B9-0650-86AC-3F9269F4FED4}"/>
              </a:ext>
            </a:extLst>
          </p:cNvPr>
          <p:cNvSpPr txBox="1"/>
          <p:nvPr/>
        </p:nvSpPr>
        <p:spPr>
          <a:xfrm rot="20555328">
            <a:off x="1298494" y="3749623"/>
            <a:ext cx="3859874" cy="1015663"/>
          </a:xfrm>
          <a:prstGeom prst="homePlat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Look at the difference in </a:t>
            </a:r>
            <a:r>
              <a:rPr lang="en-GB" sz="2000" b="1" dirty="0">
                <a:solidFill>
                  <a:prstClr val="white"/>
                </a:solidFill>
                <a:latin typeface="Calibri" panose="020F0502020204030204"/>
              </a:rPr>
              <a:t>inactivity rates for those with a limiting illness or disability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2B02CF-10E8-A1EC-8443-6EEEF6445BAD}"/>
              </a:ext>
            </a:extLst>
          </p:cNvPr>
          <p:cNvSpPr txBox="1"/>
          <p:nvPr/>
        </p:nvSpPr>
        <p:spPr>
          <a:xfrm>
            <a:off x="6972301" y="629260"/>
            <a:ext cx="42534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Inactivity rates by WIMD (Wales)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D1DD65-8EDC-C148-5DAD-E6C3F8937E23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1919BD57-D196-99E4-BDAB-F7AB57E936B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371554195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60486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15215-3A31-960B-DC05-F6D65435B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BB1B224-59A5-CBB3-A841-65D6C6E779C3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3F8D19A-ED7A-DE3D-9550-497E8E3BF3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C2F56EF-3547-5EA2-1FFE-75F2666786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8D9ECFD5-B6D0-CB6C-E5DE-B34B2A71FFA7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Children and young </a:t>
            </a:r>
            <a:r>
              <a:rPr lang="en-GB" sz="4000" dirty="0">
                <a:solidFill>
                  <a:srgbClr val="FFFFFF"/>
                </a:solidFill>
                <a:latin typeface="Calibri Light" panose="020F0302020204030204"/>
              </a:rPr>
              <a:t>p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eople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84364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32C9D2-4C59-CCFD-F197-9D4F9A849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425457-B3C8-B2E2-0E33-535D524FD105}"/>
              </a:ext>
            </a:extLst>
          </p:cNvPr>
          <p:cNvSpPr/>
          <p:nvPr/>
        </p:nvSpPr>
        <p:spPr>
          <a:xfrm>
            <a:off x="-6365" y="0"/>
            <a:ext cx="4604997" cy="6858000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36EE73-608B-1860-9A8C-4145572B90C6}"/>
              </a:ext>
            </a:extLst>
          </p:cNvPr>
          <p:cNvSpPr txBox="1"/>
          <p:nvPr/>
        </p:nvSpPr>
        <p:spPr>
          <a:xfrm>
            <a:off x="859792" y="435436"/>
            <a:ext cx="3772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messages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2F8D39E-C680-54F5-76B3-A1E7D775114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C5EE1C2-830B-7A78-498C-E67CFC33A4D2}"/>
                </a:ext>
              </a:extLst>
            </p:cNvPr>
            <p:cNvCxnSpPr>
              <a:cxnSpLocks/>
            </p:cNvCxnSpPr>
            <p:nvPr/>
          </p:nvCxnSpPr>
          <p:spPr>
            <a:xfrm>
              <a:off x="4483865" y="6352375"/>
              <a:ext cx="7708135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EBFD98FF-3E8F-7EE9-A12F-65049E208E6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459863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63CB20A-2945-4C02-D922-D9F3ACBCF18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F070BF5-F67E-48E7-96EE-920D19C18443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F91266A8-7405-58AA-6CBB-E8FB4505E4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4CFED74-4960-9F7B-3E27-AB038A0760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9" name="Graphic 18" descr="Postit Notes with solid fill">
            <a:extLst>
              <a:ext uri="{FF2B5EF4-FFF2-40B4-BE49-F238E27FC236}">
                <a16:creationId xmlns:a16="http://schemas.microsoft.com/office/drawing/2014/main" id="{157A9742-5D2C-4DD2-ED50-6D29AE02D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225391" y="1322582"/>
            <a:ext cx="2037814" cy="20378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7BF9D31-5558-6690-C806-47C9AB0103AF}"/>
              </a:ext>
            </a:extLst>
          </p:cNvPr>
          <p:cNvSpPr txBox="1"/>
          <p:nvPr/>
        </p:nvSpPr>
        <p:spPr>
          <a:xfrm>
            <a:off x="7506586" y="6391886"/>
            <a:ext cx="39039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Sources: ONS Census 2021, aged 5-15 years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School Sports Survey 2023 and SHRN Survey 2021 and 2023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B5B1E6-1EB9-985F-4DFC-4E9F1B0DCF45}"/>
              </a:ext>
            </a:extLst>
          </p:cNvPr>
          <p:cNvSpPr txBox="1"/>
          <p:nvPr/>
        </p:nvSpPr>
        <p:spPr>
          <a:xfrm>
            <a:off x="4957808" y="409250"/>
            <a:ext cx="6875016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Nearly 1 in 10 children and young people have a limiting illness or disability.  That’s 8,500 children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Children and young people with a disability are less likely to be active than children without a disability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Boys are more likely to have a limiting illness or disability than girls.  And boys with a disability are more likely to be active.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Secondary school children with a disability are less likely to be active than primary aged children.  And those in years 10-11 are less likely to be active, compared to year 7-9.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who have access to a car are more likely to be active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living in rural communities are more likely to be active than those living in urban neighbourhoods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reporting higher life satisfaction are more active than those with lower satisfaction.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However, children with a disability have a lower average WEMWBS score compared to children without disabilities</a:t>
            </a:r>
          </a:p>
        </p:txBody>
      </p:sp>
    </p:spTree>
    <p:extLst>
      <p:ext uri="{BB962C8B-B14F-4D97-AF65-F5344CB8AC3E}">
        <p14:creationId xmlns:p14="http://schemas.microsoft.com/office/powerpoint/2010/main" val="3612380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8564FD-EDDE-9215-B415-CDF1BD47E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F51CC14-0476-0201-D54D-7C8A864F8FDC}"/>
              </a:ext>
            </a:extLst>
          </p:cNvPr>
          <p:cNvSpPr txBox="1"/>
          <p:nvPr/>
        </p:nvSpPr>
        <p:spPr>
          <a:xfrm>
            <a:off x="7848527" y="3360038"/>
            <a:ext cx="35446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+mj-lt"/>
              </a:rPr>
              <a:t>children and young people have a limiting illness or disability (12%)</a:t>
            </a:r>
            <a:endParaRPr lang="en-GB" sz="1400" dirty="0">
              <a:solidFill>
                <a:srgbClr val="484043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C318333-6B10-A25D-8E51-6E3578EDA043}"/>
              </a:ext>
            </a:extLst>
          </p:cNvPr>
          <p:cNvSpPr txBox="1"/>
          <p:nvPr/>
        </p:nvSpPr>
        <p:spPr>
          <a:xfrm>
            <a:off x="7848527" y="2492689"/>
            <a:ext cx="26659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in 10 </a:t>
            </a:r>
            <a:endParaRPr lang="en-GB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6C6259-7B8E-536D-1448-66F37B9663D4}"/>
              </a:ext>
            </a:extLst>
          </p:cNvPr>
          <p:cNvSpPr txBox="1"/>
          <p:nvPr/>
        </p:nvSpPr>
        <p:spPr>
          <a:xfrm>
            <a:off x="4431233" y="4968053"/>
            <a:ext cx="73929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That’s</a:t>
            </a:r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9,000 </a:t>
            </a:r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children</a:t>
            </a:r>
            <a:endParaRPr lang="en-GB" sz="6000" dirty="0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BF350EA-3063-5FB7-5C2E-E50821FE35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004312" y="1218367"/>
            <a:ext cx="2190458" cy="2190458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D9C9494-CB5C-F08A-8E1C-7D5FB0D957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4281793" y="1488183"/>
            <a:ext cx="813959" cy="1637692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9959CA8-5BFB-7819-BF47-A5B25E82A10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4297393" y="3177836"/>
            <a:ext cx="813960" cy="1637692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D8FC9EC-69D7-726F-3D90-87E9A28D0F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1847" y="2908020"/>
            <a:ext cx="2190458" cy="2190458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46DD830-EEA5-C050-4C72-98F65986E03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3566291" y="3177836"/>
            <a:ext cx="813959" cy="16376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F6DC87F-C1C8-5686-7529-1626A874B392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5-15 years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DC01E2-DCAA-D28C-6123-3028CE87B42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228621" y="1567547"/>
            <a:ext cx="1457764" cy="14577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ED98D5-4193-B991-25A6-888AF9B4D07C}"/>
              </a:ext>
            </a:extLst>
          </p:cNvPr>
          <p:cNvSpPr txBox="1"/>
          <p:nvPr/>
        </p:nvSpPr>
        <p:spPr>
          <a:xfrm>
            <a:off x="7901689" y="2311764"/>
            <a:ext cx="1276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+mj-lt"/>
              </a:rPr>
              <a:t>Over</a:t>
            </a:r>
            <a:endParaRPr lang="en-GB" sz="1400" dirty="0">
              <a:solidFill>
                <a:srgbClr val="484043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FF4E89-1949-43C7-0B52-4D24713F4767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West Wales</a:t>
            </a:r>
          </a:p>
        </p:txBody>
      </p:sp>
    </p:spTree>
    <p:extLst>
      <p:ext uri="{BB962C8B-B14F-4D97-AF65-F5344CB8AC3E}">
        <p14:creationId xmlns:p14="http://schemas.microsoft.com/office/powerpoint/2010/main" val="2073655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02F2E7-0616-A5CD-BBA2-A60B54F06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3ABC0F9E-B9BE-E34F-326A-2CA6081164BB}"/>
              </a:ext>
            </a:extLst>
          </p:cNvPr>
          <p:cNvSpPr txBox="1"/>
          <p:nvPr/>
        </p:nvSpPr>
        <p:spPr>
          <a:xfrm>
            <a:off x="3044528" y="824796"/>
            <a:ext cx="65621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92</a:t>
            </a:r>
            <a:r>
              <a:rPr kumimoji="0" lang="en-GB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children and young  people with a limiting illness or disability consider themselves to be in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‘good’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‘fair’ health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8FEB285-8F9C-4880-A995-D5241B36B202}"/>
              </a:ext>
            </a:extLst>
          </p:cNvPr>
          <p:cNvSpPr txBox="1"/>
          <p:nvPr/>
        </p:nvSpPr>
        <p:spPr>
          <a:xfrm>
            <a:off x="2977745" y="5595175"/>
            <a:ext cx="1635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B6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 in 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0A49C4B-4910-60DA-163C-A5182D4F57AF}"/>
              </a:ext>
            </a:extLst>
          </p:cNvPr>
          <p:cNvSpPr txBox="1"/>
          <p:nvPr/>
        </p:nvSpPr>
        <p:spPr>
          <a:xfrm>
            <a:off x="4388438" y="5789364"/>
            <a:ext cx="26298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are in good/fair health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5CB8EA-1C07-736A-4025-FBDC5E4F2AC5}"/>
              </a:ext>
            </a:extLst>
          </p:cNvPr>
          <p:cNvSpPr txBox="1"/>
          <p:nvPr/>
        </p:nvSpPr>
        <p:spPr>
          <a:xfrm>
            <a:off x="3212840" y="3543995"/>
            <a:ext cx="7211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0" dirty="0">
                <a:solidFill>
                  <a:srgbClr val="FFFFF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to those without a limiting illness or disability, 99.9%)</a:t>
            </a: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4CE122-D607-7852-96D0-A02D411296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3567691" y="3969297"/>
            <a:ext cx="813960" cy="1637692"/>
          </a:xfrm>
          <a:prstGeom prst="rect">
            <a:avLst/>
          </a:prstGeom>
        </p:spPr>
      </p:pic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EF10236-B4B6-4CCD-FE1C-6F835BE8C8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145" y="3699481"/>
            <a:ext cx="2190458" cy="2190458"/>
          </a:xfrm>
          <a:prstGeom prst="rect">
            <a:avLst/>
          </a:prstGeom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A09813C-A4B4-577C-B8B4-2081281827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2836589" y="3969297"/>
            <a:ext cx="813959" cy="1637692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E8F0EB9-B6CE-1E3C-BDCF-51469873E8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7084748" y="3969297"/>
            <a:ext cx="813960" cy="1637692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E2A0F73-03FC-0C34-F652-4702D6C34A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9202" y="3699481"/>
            <a:ext cx="2190458" cy="2190458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763F363-89C8-3313-891C-F8375D1FB3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6353646" y="3969297"/>
            <a:ext cx="813959" cy="16376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8ACED1-2FEA-CABE-C393-7D52D68379E2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5-15 years</a:t>
            </a:r>
          </a:p>
        </p:txBody>
      </p:sp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1CDD538-0D03-31B3-22EF-48E05F62CD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>
            <a:off x="9149760" y="3944104"/>
            <a:ext cx="850060" cy="171032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346F3CF-7C64-8B1E-93B0-46CCBE0B9B56}"/>
              </a:ext>
            </a:extLst>
          </p:cNvPr>
          <p:cNvGrpSpPr/>
          <p:nvPr/>
        </p:nvGrpSpPr>
        <p:grpSpPr>
          <a:xfrm>
            <a:off x="643522" y="517793"/>
            <a:ext cx="2185395" cy="2420601"/>
            <a:chOff x="643522" y="517793"/>
            <a:chExt cx="2185395" cy="242060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2C3CDA2-E461-A558-18B5-E46C52D6D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43522" y="752999"/>
              <a:ext cx="2185395" cy="2185395"/>
            </a:xfrm>
            <a:prstGeom prst="rect">
              <a:avLst/>
            </a:prstGeom>
          </p:spPr>
        </p:pic>
        <p:pic>
          <p:nvPicPr>
            <p:cNvPr id="12" name="Picture 11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B9840E46-7973-7967-705E-1174A2F1C5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0298" b="68922"/>
            <a:stretch/>
          </p:blipFill>
          <p:spPr>
            <a:xfrm flipH="1">
              <a:off x="1076690" y="517793"/>
              <a:ext cx="1319057" cy="824796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D0E7F8-1623-3AF4-8551-A3E9373D22C2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4FF7669-D5FE-EBA2-B28A-4008DF3B6F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7074268-259A-3350-20F2-A6182302469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924DBFB-7A0A-37D4-D97F-BDB1E44C7ED3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ED24AAA4-7626-8488-188A-1B5ABDA87A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4E5CA2D-EF79-ECEB-AA56-7C9A9F1882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C1D5BE6-CE34-E285-AB26-FF962960A954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solidFill>
                  <a:schemeClr val="bg1"/>
                </a:solidFill>
                <a:latin typeface="+mj-lt"/>
              </a:rPr>
              <a:t>Data is for:  West Wales</a:t>
            </a:r>
          </a:p>
        </p:txBody>
      </p:sp>
    </p:spTree>
    <p:extLst>
      <p:ext uri="{BB962C8B-B14F-4D97-AF65-F5344CB8AC3E}">
        <p14:creationId xmlns:p14="http://schemas.microsoft.com/office/powerpoint/2010/main" val="3165947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909F9-8EFB-8BD9-9073-B3C7C2823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1113012-88DE-0DA9-6BF2-06A4911719D5}"/>
              </a:ext>
            </a:extLst>
          </p:cNvPr>
          <p:cNvSpPr txBox="1"/>
          <p:nvPr/>
        </p:nvSpPr>
        <p:spPr>
          <a:xfrm>
            <a:off x="452853" y="485799"/>
            <a:ext cx="38593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tx2"/>
                </a:solidFill>
              </a:rPr>
              <a:t>Boys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are more likely to have a limiting illness or disability than girls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388D96C0-5582-4FCA-8E57-159980C9A1C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025340778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119122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173974-0707-4F64-06EF-B919E3B8487C}"/>
              </a:ext>
            </a:extLst>
          </p:cNvPr>
          <p:cNvSpPr txBox="1"/>
          <p:nvPr/>
        </p:nvSpPr>
        <p:spPr>
          <a:xfrm>
            <a:off x="1129259" y="1788506"/>
            <a:ext cx="3859373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School sports survey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4E3400-BF11-9BEB-DD77-C2BC9E3E9AA8}"/>
              </a:ext>
            </a:extLst>
          </p:cNvPr>
          <p:cNvSpPr txBox="1"/>
          <p:nvPr/>
        </p:nvSpPr>
        <p:spPr>
          <a:xfrm>
            <a:off x="5833339" y="1788506"/>
            <a:ext cx="3950741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Young people who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e ‘hooked on sport’.  In the following slides, these will be referred to as ‘active’.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869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DE0487-0400-571E-FA84-D0BC7DA0595A}"/>
              </a:ext>
            </a:extLst>
          </p:cNvPr>
          <p:cNvSpPr txBox="1"/>
          <p:nvPr/>
        </p:nvSpPr>
        <p:spPr>
          <a:xfrm>
            <a:off x="227222" y="2801488"/>
            <a:ext cx="33947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children and young people are less likely to be active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than children without a disability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9FCD0-4D5D-5308-2769-F0677CAC0023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0D0E2054-750B-B27C-3204-E07DFF7F1943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7323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07E06-9E60-B56A-0744-0E8E433CA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9A150D-D69C-F122-8312-65A552285E64}"/>
              </a:ext>
            </a:extLst>
          </p:cNvPr>
          <p:cNvSpPr txBox="1"/>
          <p:nvPr/>
        </p:nvSpPr>
        <p:spPr>
          <a:xfrm>
            <a:off x="227222" y="2801488"/>
            <a:ext cx="328541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The gender of disabled children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doesn’t appear to have any impact on their levels of activity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256B08-CBAE-0E0A-CD1E-8839AB49302F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8AD2EA47-3062-4FA5-A76C-AABA01AF265F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6153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CCB874D-0BC1-CD8D-AD0D-796C5AAB4D72}"/>
              </a:ext>
            </a:extLst>
          </p:cNvPr>
          <p:cNvSpPr txBox="1"/>
          <p:nvPr/>
        </p:nvSpPr>
        <p:spPr>
          <a:xfrm>
            <a:off x="227222" y="2801488"/>
            <a:ext cx="31334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</a:rPr>
              <a:t>We are only able to report on two categories, White British and Minority ethnic groups. This may mask some of the inequalities between ethnic groups.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E43708-73C0-2E4A-0447-2558E68E28A3}"/>
              </a:ext>
            </a:extLst>
          </p:cNvPr>
          <p:cNvSpPr txBox="1"/>
          <p:nvPr/>
        </p:nvSpPr>
        <p:spPr>
          <a:xfrm>
            <a:off x="7415564" y="5949855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3" name="Chart Placeholder 2">
            <a:extLst>
              <a:ext uri="{FF2B5EF4-FFF2-40B4-BE49-F238E27FC236}">
                <a16:creationId xmlns:a16="http://schemas.microsoft.com/office/drawing/2014/main" id="{F939385C-FD72-27E7-9278-41CBCCDBB5FA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894673277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56500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585DE2-984B-0F6B-CD9E-E92A7668C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mean by adults with a limiting illness or disability?</a:t>
            </a:r>
          </a:p>
          <a:p>
            <a:endParaRPr lang="en-GB" dirty="0"/>
          </a:p>
        </p:txBody>
      </p:sp>
      <p:sp>
        <p:nvSpPr>
          <p:cNvPr id="10" name="Chart Placeholder 1">
            <a:extLst>
              <a:ext uri="{FF2B5EF4-FFF2-40B4-BE49-F238E27FC236}">
                <a16:creationId xmlns:a16="http://schemas.microsoft.com/office/drawing/2014/main" id="{3D744630-6D94-EDAA-015B-216F499CA7F2}"/>
              </a:ext>
            </a:extLst>
          </p:cNvPr>
          <p:cNvSpPr txBox="1">
            <a:spLocks/>
          </p:cNvSpPr>
          <p:nvPr/>
        </p:nvSpPr>
        <p:spPr>
          <a:xfrm>
            <a:off x="4732039" y="643213"/>
            <a:ext cx="6660310" cy="50805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Calibri Light" panose="020F0302020204030204" pitchFamily="34" charset="0"/>
                <a:cs typeface="Calibri Light" panose="020F0302020204030204" pitchFamily="34" charset="0"/>
              </a:rPr>
              <a:t>adults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, we mean: 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	Those aged 16-64</a:t>
            </a:r>
          </a:p>
          <a:p>
            <a:pPr marL="355600" marR="0" lvl="2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For the purposes of this pack, we have chosen to look at the data for adults aged 16-64. People aged over the age of 65 are considerably more likely to be living with a limiting illness or disability. We have decided to focus on adults, still of working age.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Calibri Light" panose="020F0302020204030204" pitchFamily="34" charset="0"/>
                <a:cs typeface="Calibri Light" panose="020F0302020204030204" pitchFamily="34" charset="0"/>
              </a:rPr>
              <a:t>limiting illness or disability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, we mean: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	Longstanding illnesses or health conditions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Respondents* reporting physical or mental health conditions or illnesses lasting or expected to last 12 months or more. This is based on their own understanding of their condition and not on a medical diagnosis.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Calibri Light" panose="020F0302020204030204" pitchFamily="34" charset="0"/>
                <a:cs typeface="Calibri Light" panose="020F0302020204030204" pitchFamily="34" charset="0"/>
              </a:rPr>
              <a:t>inactive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, we mean: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	People that are doing less than 30 minutes of physical 	activity a week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1CCB1A-8436-10C0-16C5-C7A73A29AE0E}"/>
              </a:ext>
            </a:extLst>
          </p:cNvPr>
          <p:cNvSpPr txBox="1"/>
          <p:nvPr/>
        </p:nvSpPr>
        <p:spPr>
          <a:xfrm>
            <a:off x="9511465" y="6363899"/>
            <a:ext cx="190410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*National Survey for Wales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84A943DF-8764-BB29-D09F-7ED797A34E2F}"/>
              </a:ext>
            </a:extLst>
          </p:cNvPr>
          <p:cNvSpPr txBox="1">
            <a:spLocks/>
          </p:cNvSpPr>
          <p:nvPr/>
        </p:nvSpPr>
        <p:spPr>
          <a:xfrm>
            <a:off x="538163" y="4052965"/>
            <a:ext cx="3398217" cy="11588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3200" kern="1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mean by inactivity?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351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29EF7B-1708-4226-75D7-5A9C3FB7C742}"/>
              </a:ext>
            </a:extLst>
          </p:cNvPr>
          <p:cNvSpPr txBox="1"/>
          <p:nvPr/>
        </p:nvSpPr>
        <p:spPr>
          <a:xfrm>
            <a:off x="227221" y="2656525"/>
            <a:ext cx="35084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The biggest difference in activity levels of disabled children is between the least and most deprived (10%)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450E9-8E22-5FD3-6E40-60FFC6EB5907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3" name="Chart Placeholder 2">
            <a:extLst>
              <a:ext uri="{FF2B5EF4-FFF2-40B4-BE49-F238E27FC236}">
                <a16:creationId xmlns:a16="http://schemas.microsoft.com/office/drawing/2014/main" id="{1D753336-AF83-D49E-D189-BEF9FA381D3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65892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2A5D91-ED62-3915-8CEF-6471E43B7D69}"/>
              </a:ext>
            </a:extLst>
          </p:cNvPr>
          <p:cNvSpPr txBox="1"/>
          <p:nvPr/>
        </p:nvSpPr>
        <p:spPr>
          <a:xfrm>
            <a:off x="227222" y="2801488"/>
            <a:ext cx="313349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secondary school children are less likely to be active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than primary aged children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A659A7-7CFF-DDE9-CACE-7AD96492369F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3" name="Chart Placeholder 2">
            <a:extLst>
              <a:ext uri="{FF2B5EF4-FFF2-40B4-BE49-F238E27FC236}">
                <a16:creationId xmlns:a16="http://schemas.microsoft.com/office/drawing/2014/main" id="{B58BEEE8-0D9F-8D26-A7E6-783C8275A68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7228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2A171-8E69-2935-75C4-45056EFB8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418E55-2603-82C4-BB76-73D155F7B1A8}"/>
              </a:ext>
            </a:extLst>
          </p:cNvPr>
          <p:cNvSpPr txBox="1"/>
          <p:nvPr/>
        </p:nvSpPr>
        <p:spPr>
          <a:xfrm>
            <a:off x="1129259" y="1788506"/>
            <a:ext cx="3859373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SHRN data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243A34-50A7-FFA8-0CFD-832C4AF3B09A}"/>
              </a:ext>
            </a:extLst>
          </p:cNvPr>
          <p:cNvSpPr txBox="1"/>
          <p:nvPr/>
        </p:nvSpPr>
        <p:spPr>
          <a:xfrm>
            <a:off x="5833339" y="1788506"/>
            <a:ext cx="395074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Young people who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e active 3+ days a week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3860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862C0-C02F-6A7F-850A-B57DBB71D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DD8917-2710-A933-1227-9795A4B48D4A}"/>
              </a:ext>
            </a:extLst>
          </p:cNvPr>
          <p:cNvSpPr txBox="1"/>
          <p:nvPr/>
        </p:nvSpPr>
        <p:spPr>
          <a:xfrm>
            <a:off x="227222" y="2801488"/>
            <a:ext cx="33947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children and young people are less likely to be active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than children without a disability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35A7D2-8131-A59F-0210-667FB0886751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EE2091D3-BD1F-49E4-94E0-695DDE59EE95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6239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532D3-8038-A674-4BB7-3ADEEEF27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1B0BD-9151-8B4A-BF11-CE529F8144A4}"/>
              </a:ext>
            </a:extLst>
          </p:cNvPr>
          <p:cNvSpPr txBox="1"/>
          <p:nvPr/>
        </p:nvSpPr>
        <p:spPr>
          <a:xfrm>
            <a:off x="227222" y="2801488"/>
            <a:ext cx="31334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girls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are less likely to be active than boys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ACBF49-51A3-9DEE-0131-9F6F796AB9F3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4BB09C76-C4CC-8D5A-660B-29EEE131FCF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958960658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211132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00D77-8EC9-15BD-5416-810BA14C5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4406E9-165C-6583-91F2-69BA3D3E558E}"/>
              </a:ext>
            </a:extLst>
          </p:cNvPr>
          <p:cNvSpPr txBox="1"/>
          <p:nvPr/>
        </p:nvSpPr>
        <p:spPr>
          <a:xfrm>
            <a:off x="227222" y="2801488"/>
            <a:ext cx="34176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in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years 10-11 are less likely to be active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, compared to year 7-9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34B958-DFF2-CE87-2C17-FE039F47F3A8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13E9B829-365A-428A-92D7-F38AC1561257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364109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DD8BE-8CAC-76CC-E39D-47A00D51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60F66C-6875-F146-8FDF-38DC0A5138EC}"/>
              </a:ext>
            </a:extLst>
          </p:cNvPr>
          <p:cNvSpPr txBox="1"/>
          <p:nvPr/>
        </p:nvSpPr>
        <p:spPr>
          <a:xfrm>
            <a:off x="227222" y="2801488"/>
            <a:ext cx="31334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schemeClr val="bg1"/>
                </a:solidFill>
                <a:latin typeface="+mj-lt"/>
              </a:rPr>
              <a:t>Physical </a:t>
            </a:r>
            <a:r>
              <a:rPr lang="en-GB" sz="2800" b="1" dirty="0">
                <a:solidFill>
                  <a:schemeClr val="bg1"/>
                </a:solidFill>
              </a:rPr>
              <a:t>activity levels are lower for Chinese and Asian disabled children </a:t>
            </a:r>
            <a:r>
              <a:rPr lang="en-GB" sz="2800" dirty="0">
                <a:solidFill>
                  <a:schemeClr val="bg1"/>
                </a:solidFill>
                <a:latin typeface="+mj-lt"/>
              </a:rPr>
              <a:t>and young people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9C3607-A515-A86B-38CD-F82BC09EABA7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A15888C0-9267-240C-F2C0-C7D18839E579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30578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D9E70-6ED0-3997-58BC-2FFBECA04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FE6C72-DCE3-B8FB-8FC9-AE7E2A62554B}"/>
              </a:ext>
            </a:extLst>
          </p:cNvPr>
          <p:cNvSpPr txBox="1"/>
          <p:nvPr/>
        </p:nvSpPr>
        <p:spPr>
          <a:xfrm>
            <a:off x="227222" y="2801488"/>
            <a:ext cx="31334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who have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access to a car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are more likely to be active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F2F03C-C6CA-9599-F0FD-649B8F0E3866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D69E9785-9A06-4A77-A657-83FE55B25C4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505363568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315992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A7C77-6656-94FD-45A2-A357BBBF5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C742895-5D86-454A-71F8-F60AA4D01717}"/>
              </a:ext>
            </a:extLst>
          </p:cNvPr>
          <p:cNvSpPr txBox="1"/>
          <p:nvPr/>
        </p:nvSpPr>
        <p:spPr>
          <a:xfrm>
            <a:off x="875814" y="568650"/>
            <a:ext cx="337957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living in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low affluence households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are less likely to be active than their wealthier peers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9EA751-B4CC-A2AE-A217-091203C0361D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39668C8C-CD4F-46EB-B83D-F490152AAB3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067894403"/>
              </p:ext>
            </p:extLst>
          </p:nvPr>
        </p:nvGraphicFramePr>
        <p:xfrm>
          <a:off x="4708525" y="1695450"/>
          <a:ext cx="585311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40764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E2551-058E-CDF5-B625-50FC1DD54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5759A29-DA7C-05FC-65B0-6BE3A9CC0406}"/>
              </a:ext>
            </a:extLst>
          </p:cNvPr>
          <p:cNvSpPr txBox="1"/>
          <p:nvPr/>
        </p:nvSpPr>
        <p:spPr>
          <a:xfrm>
            <a:off x="875814" y="568650"/>
            <a:ext cx="337957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living in rural communities are more likely to be active than those living in urban neighbourhoods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85BFD8-7010-EA05-DE3E-542B9ED70870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3">
            <a:extLst>
              <a:ext uri="{FF2B5EF4-FFF2-40B4-BE49-F238E27FC236}">
                <a16:creationId xmlns:a16="http://schemas.microsoft.com/office/drawing/2014/main" id="{30EFD605-4BA6-4D63-0FE2-7D8E306D8E46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569923105"/>
              </p:ext>
            </p:extLst>
          </p:nvPr>
        </p:nvGraphicFramePr>
        <p:xfrm>
          <a:off x="4708525" y="1695450"/>
          <a:ext cx="585311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21178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9378E1-8D81-A9AD-1CCF-BE1636C08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C11573-60A7-4309-2B18-4BCF4B4DC86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2154238"/>
            <a:ext cx="1885950" cy="1093787"/>
          </a:xfrm>
        </p:spPr>
        <p:txBody>
          <a:bodyPr/>
          <a:lstStyle/>
          <a:p>
            <a:r>
              <a:rPr lang="en-GB" dirty="0"/>
              <a:t>2.0%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B5828FA-BF67-8A1C-7F84-719F2428F83E}"/>
              </a:ext>
            </a:extLst>
          </p:cNvPr>
          <p:cNvSpPr/>
          <p:nvPr/>
        </p:nvSpPr>
        <p:spPr>
          <a:xfrm rot="5400000">
            <a:off x="7148636" y="3212370"/>
            <a:ext cx="2609982" cy="2739736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rgbClr val="FFB337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9D85437-D3AF-C1E3-BB7F-AAA025222A61}"/>
              </a:ext>
            </a:extLst>
          </p:cNvPr>
          <p:cNvSpPr/>
          <p:nvPr/>
        </p:nvSpPr>
        <p:spPr>
          <a:xfrm rot="5400000">
            <a:off x="7404515" y="1023663"/>
            <a:ext cx="2098224" cy="3587732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rgbClr val="FFA719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7C6D5E6-C25F-9F3B-84D9-5FAFE70B92BF}"/>
              </a:ext>
            </a:extLst>
          </p:cNvPr>
          <p:cNvSpPr/>
          <p:nvPr/>
        </p:nvSpPr>
        <p:spPr>
          <a:xfrm rot="5400000">
            <a:off x="7587955" y="-896434"/>
            <a:ext cx="1731345" cy="4449896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312286-F9F0-7C7F-3E7F-477114E45E11}"/>
              </a:ext>
            </a:extLst>
          </p:cNvPr>
          <p:cNvSpPr txBox="1"/>
          <p:nvPr/>
        </p:nvSpPr>
        <p:spPr>
          <a:xfrm>
            <a:off x="6882299" y="2196710"/>
            <a:ext cx="31426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86,000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of those have a limiting illness or disability (21%)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E03A0C-DAD3-A07F-7B1D-1938FFAF4394}"/>
              </a:ext>
            </a:extLst>
          </p:cNvPr>
          <p:cNvSpPr txBox="1"/>
          <p:nvPr/>
        </p:nvSpPr>
        <p:spPr>
          <a:xfrm>
            <a:off x="7153589" y="3798410"/>
            <a:ext cx="2600077" cy="1617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33,000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of those with a limiting illness or disability are inactive (38%)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5F2B120-73D1-74E1-66A9-1EC8E9FC922E}"/>
              </a:ext>
            </a:extLst>
          </p:cNvPr>
          <p:cNvSpPr/>
          <p:nvPr/>
        </p:nvSpPr>
        <p:spPr>
          <a:xfrm>
            <a:off x="6252976" y="469697"/>
            <a:ext cx="4401302" cy="474640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F55566-00B0-776C-0F3F-97B35A0DE1CF}"/>
              </a:ext>
            </a:extLst>
          </p:cNvPr>
          <p:cNvSpPr txBox="1"/>
          <p:nvPr/>
        </p:nvSpPr>
        <p:spPr>
          <a:xfrm>
            <a:off x="7153589" y="698212"/>
            <a:ext cx="260007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Total 16-64 year old population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416,000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657DD1-7757-2DB6-798A-173C6EBD2942}"/>
              </a:ext>
            </a:extLst>
          </p:cNvPr>
          <p:cNvSpPr txBox="1"/>
          <p:nvPr/>
        </p:nvSpPr>
        <p:spPr>
          <a:xfrm>
            <a:off x="6986928" y="6361521"/>
            <a:ext cx="4449896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Source: National Survey for Wales 2022-23, age 16-64 and ONS Census 2021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0739A28-B8D8-14D6-4286-841F08548901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89232C6-FE5F-351A-0912-C09E02E71B55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6B71877-C406-8005-C798-C2ADD0BDE40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9B48CF3-3CBC-59DC-2749-EB052A87AC85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1810E29-DB53-4861-B3B3-DA48E650C3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D74A9E4-78D5-5ADC-F2B2-646D02C20B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2B127F70-DCAD-43D8-B156-CE246335B652}"/>
              </a:ext>
            </a:extLst>
          </p:cNvPr>
          <p:cNvSpPr txBox="1">
            <a:spLocks/>
          </p:cNvSpPr>
          <p:nvPr/>
        </p:nvSpPr>
        <p:spPr>
          <a:xfrm>
            <a:off x="572508" y="739753"/>
            <a:ext cx="3569186" cy="3126888"/>
          </a:xfrm>
          <a:prstGeom prst="rect">
            <a:avLst/>
          </a:prstGeom>
          <a:solidFill>
            <a:srgbClr val="484043">
              <a:alpha val="40000"/>
            </a:srgbClr>
          </a:solidFill>
        </p:spPr>
        <p:txBody>
          <a:bodyPr>
            <a:normAutofit fontScale="97500"/>
          </a:bodyPr>
          <a:lstStyle>
            <a:lvl1pPr algn="l" defTabSz="18138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81384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7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 panose="020F0502020204030204" pitchFamily="34" charset="0"/>
              </a:rPr>
              <a:t>What do we know about our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adult population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7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 panose="020F0502020204030204" pitchFamily="34" charset="0"/>
              </a:rPr>
              <a:t>?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79700"/>
              </a:solidFill>
              <a:effectLst/>
              <a:uLnTx/>
              <a:uFillTx/>
              <a:latin typeface="Calibri Light" panose="020F0302020204030204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919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89445-1F4E-789A-D6A5-E10BC6FB5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EE747E9-9338-58D4-C814-25FE10D3C209}"/>
              </a:ext>
            </a:extLst>
          </p:cNvPr>
          <p:cNvSpPr txBox="1"/>
          <p:nvPr/>
        </p:nvSpPr>
        <p:spPr>
          <a:xfrm>
            <a:off x="875814" y="568650"/>
            <a:ext cx="337957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reporting higher life satisfaction are more active than those with lower satisfaction. </a:t>
            </a:r>
            <a:endParaRPr lang="en-GB" sz="3200" dirty="0">
              <a:solidFill>
                <a:schemeClr val="bg1"/>
              </a:solidFill>
              <a:latin typeface="+mj-lt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However, children with a disability have a lower average WEMWBS score compared to children without disabilities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42AF9D-D07C-7344-7BB2-0D1CE4D55994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3" name="Chart Placeholder 2">
            <a:extLst>
              <a:ext uri="{FF2B5EF4-FFF2-40B4-BE49-F238E27FC236}">
                <a16:creationId xmlns:a16="http://schemas.microsoft.com/office/drawing/2014/main" id="{0BFC46C0-FD3F-4908-B21D-BA492399CC45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08525" y="1695450"/>
          <a:ext cx="585311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49266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6D682-8E2E-9AA0-C918-8283A9719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DFE4E22-3E28-58FA-9C87-5B81C2EF86E7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71F6880-0732-20B9-84D2-177CAA6C55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F2EE43E-DA67-ED6D-B626-01468B2732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5226A768-40D1-9955-6055-A3A7BDE87C68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Additional adult Census slides for extra context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66945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5E0C4-394A-1E58-7E4F-333724EC6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67E3EB-5950-1C23-531B-C45D61A7A5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895" y="506413"/>
            <a:ext cx="3596514" cy="3098800"/>
          </a:xfrm>
        </p:spPr>
        <p:txBody>
          <a:bodyPr>
            <a:noAutofit/>
          </a:bodyPr>
          <a:lstStyle/>
          <a:p>
            <a:r>
              <a:rPr lang="en-GB" dirty="0"/>
              <a:t>Disabled population by different demographic groups</a:t>
            </a:r>
          </a:p>
          <a:p>
            <a:endParaRPr lang="en-GB" dirty="0"/>
          </a:p>
          <a:p>
            <a:r>
              <a:rPr lang="en-GB" sz="2400" dirty="0"/>
              <a:t>For example, 43% of adults who are economically inactive have a disability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EB3FDE-19D8-0962-C0C4-EA409A741795}"/>
              </a:ext>
            </a:extLst>
          </p:cNvPr>
          <p:cNvSpPr txBox="1"/>
          <p:nvPr/>
        </p:nvSpPr>
        <p:spPr>
          <a:xfrm>
            <a:off x="6580745" y="6069689"/>
            <a:ext cx="48426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+mj-lt"/>
              </a:rPr>
              <a:t>Percentage of adults with a limiting illness or disability (16-64)</a:t>
            </a:r>
          </a:p>
        </p:txBody>
      </p:sp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16AE29F6-6759-4B51-BA57-7C67E08C42A7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729024869"/>
              </p:ext>
            </p:extLst>
          </p:nvPr>
        </p:nvGraphicFramePr>
        <p:xfrm>
          <a:off x="3605251" y="765175"/>
          <a:ext cx="7956550" cy="5322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07510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556CFB-8A6B-CEA2-FD93-47C3E83F305E}"/>
              </a:ext>
            </a:extLst>
          </p:cNvPr>
          <p:cNvSpPr txBox="1"/>
          <p:nvPr/>
        </p:nvSpPr>
        <p:spPr>
          <a:xfrm>
            <a:off x="701675" y="648637"/>
            <a:ext cx="34464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There is a higher proportion of adults with a limiting illness or disability in the White British community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2FC984-50A7-E28B-D39B-027B09D60D3A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graphicFrame>
        <p:nvGraphicFramePr>
          <p:cNvPr id="3" name="Chart Placeholder 2">
            <a:extLst>
              <a:ext uri="{FF2B5EF4-FFF2-40B4-BE49-F238E27FC236}">
                <a16:creationId xmlns:a16="http://schemas.microsoft.com/office/drawing/2014/main" id="{AB0284B4-34EA-4E2E-AFE4-74282CC50087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1950535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22262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3CE14-1949-0946-A7DE-210277A75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956576-032B-2639-5B54-B1797DF7A3CA}"/>
              </a:ext>
            </a:extLst>
          </p:cNvPr>
          <p:cNvSpPr txBox="1"/>
          <p:nvPr/>
        </p:nvSpPr>
        <p:spPr>
          <a:xfrm>
            <a:off x="701675" y="648637"/>
            <a:ext cx="34464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There is a lower proportion of adults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with a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limiting illness or disability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who speak Welsh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E05C9B0F-2642-4504-AAAF-DD7701615E03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47106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DB9AB0-69CE-B1BB-4403-30483AF92B84}"/>
              </a:ext>
            </a:extLst>
          </p:cNvPr>
          <p:cNvSpPr/>
          <p:nvPr/>
        </p:nvSpPr>
        <p:spPr>
          <a:xfrm>
            <a:off x="4583017" y="4153725"/>
            <a:ext cx="7083846" cy="1068270"/>
          </a:xfrm>
          <a:prstGeom prst="rect">
            <a:avLst/>
          </a:prstGeom>
          <a:solidFill>
            <a:srgbClr val="75C0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DE40389F-CDA6-D0F1-6352-BCBBDBDA6562}"/>
              </a:ext>
            </a:extLst>
          </p:cNvPr>
          <p:cNvSpPr/>
          <p:nvPr/>
        </p:nvSpPr>
        <p:spPr>
          <a:xfrm rot="5400000">
            <a:off x="6438478" y="-301720"/>
            <a:ext cx="3372917" cy="7083847"/>
          </a:xfrm>
          <a:prstGeom prst="triangle">
            <a:avLst>
              <a:gd name="adj" fmla="val 77055"/>
            </a:avLst>
          </a:prstGeom>
          <a:solidFill>
            <a:srgbClr val="75C0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4F4DBE79-E5A9-452C-B6DD-DB95136078A2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043408520"/>
              </p:ext>
            </p:extLst>
          </p:nvPr>
        </p:nvGraphicFramePr>
        <p:xfrm>
          <a:off x="5448300" y="1378143"/>
          <a:ext cx="604202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E54D260-98F5-AC2C-FB77-89D324A22C76}"/>
              </a:ext>
            </a:extLst>
          </p:cNvPr>
          <p:cNvSpPr txBox="1"/>
          <p:nvPr/>
        </p:nvSpPr>
        <p:spPr>
          <a:xfrm>
            <a:off x="452853" y="485799"/>
            <a:ext cx="3454129" cy="3490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 with a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limiting illness or disability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are less likely to have a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level 2 or higher qualification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4572E4-DCF6-F890-5E5A-570713A8A8EB}"/>
              </a:ext>
            </a:extLst>
          </p:cNvPr>
          <p:cNvSpPr txBox="1"/>
          <p:nvPr/>
        </p:nvSpPr>
        <p:spPr>
          <a:xfrm>
            <a:off x="6096000" y="2358040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</a:rPr>
              <a:t>of people without a disability have a level 2 or higher qualification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D1F264-F6F6-D694-BA4B-5BE1A1640D71}"/>
              </a:ext>
            </a:extLst>
          </p:cNvPr>
          <p:cNvSpPr txBox="1"/>
          <p:nvPr/>
        </p:nvSpPr>
        <p:spPr>
          <a:xfrm>
            <a:off x="9008523" y="3203626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</a:rPr>
              <a:t>Compared to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B07B59-312A-4277-EB58-6B56629C0E1C}"/>
              </a:ext>
            </a:extLst>
          </p:cNvPr>
          <p:cNvSpPr txBox="1"/>
          <p:nvPr/>
        </p:nvSpPr>
        <p:spPr>
          <a:xfrm>
            <a:off x="8990697" y="3940640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</a:rPr>
              <a:t>of people with a  disability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2CEEBBD-2896-8049-08FA-01F1E02F53A2}"/>
              </a:ext>
            </a:extLst>
          </p:cNvPr>
          <p:cNvSpPr>
            <a:spLocks noChangeAspect="1"/>
          </p:cNvSpPr>
          <p:nvPr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 descr="Diploma roll with solid fill">
            <a:extLst>
              <a:ext uri="{FF2B5EF4-FFF2-40B4-BE49-F238E27FC236}">
                <a16:creationId xmlns:a16="http://schemas.microsoft.com/office/drawing/2014/main" id="{1105F406-EC8C-BDBA-C2C4-A6E7170D3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1376" y="4767471"/>
            <a:ext cx="1699318" cy="169931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24704AC-8603-7B0D-08FE-CE4ED6A73E13}"/>
              </a:ext>
            </a:extLst>
          </p:cNvPr>
          <p:cNvSpPr>
            <a:spLocks noChangeAspect="1"/>
          </p:cNvSpPr>
          <p:nvPr/>
        </p:nvSpPr>
        <p:spPr>
          <a:xfrm>
            <a:off x="3054449" y="4333464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7806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034D2D5-1616-9700-3B9C-F2E3DD6ED94E}"/>
              </a:ext>
            </a:extLst>
          </p:cNvPr>
          <p:cNvSpPr txBox="1"/>
          <p:nvPr/>
        </p:nvSpPr>
        <p:spPr>
          <a:xfrm>
            <a:off x="452853" y="485799"/>
            <a:ext cx="38593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Women are more likely to have a limiting illness or disability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</a:rPr>
              <a:t>than men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8687254E-0F3B-4E14-8EE1-F0CB6D5D387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219256648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32841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2D073-C0E5-E44B-B6EF-EDF23F80C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5A1086B-67E2-ADB2-90AE-DC89275D01F9}"/>
              </a:ext>
            </a:extLst>
          </p:cNvPr>
          <p:cNvSpPr txBox="1"/>
          <p:nvPr/>
        </p:nvSpPr>
        <p:spPr>
          <a:xfrm>
            <a:off x="452853" y="485799"/>
            <a:ext cx="399648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bg1"/>
                </a:solidFill>
              </a:rPr>
              <a:t>Over a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third of disabled people live in areas of deprivation </a:t>
            </a: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compared to 23% of those without a disability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68C4F157-B862-52C2-E314-B8653154C6F1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042192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235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7F1A71-401E-7DCA-422A-DEC71C186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AF1C4D3-56F2-D712-26F7-18CB26F8C4DE}"/>
              </a:ext>
            </a:extLst>
          </p:cNvPr>
          <p:cNvSpPr txBox="1"/>
          <p:nvPr/>
        </p:nvSpPr>
        <p:spPr>
          <a:xfrm>
            <a:off x="7848527" y="2801238"/>
            <a:ext cx="3544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+mj-lt"/>
              </a:rPr>
              <a:t>w</a:t>
            </a:r>
            <a:r>
              <a:rPr kumimoji="0" lang="en-GB" sz="2000" i="0" u="none" strike="noStrike" kern="1200" cap="none" spc="0" normalizeH="0" baseline="0" noProof="0" dirty="0" err="1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orking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age adults </a:t>
            </a:r>
            <a:r>
              <a:rPr lang="en-GB" sz="2000" dirty="0">
                <a:solidFill>
                  <a:srgbClr val="484043"/>
                </a:solidFill>
                <a:latin typeface="+mj-lt"/>
              </a:rPr>
              <a:t>have a limiting illness or disability </a:t>
            </a:r>
          </a:p>
          <a:p>
            <a:pPr defTabSz="914400">
              <a:defRPr/>
            </a:pPr>
            <a:r>
              <a:rPr lang="en-GB" sz="1400" dirty="0">
                <a:solidFill>
                  <a:srgbClr val="484043"/>
                </a:solidFill>
                <a:latin typeface="+mj-lt"/>
              </a:rPr>
              <a:t>(aged 16-64)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456FAB-6EDD-47BD-85EF-5032A9858908}"/>
              </a:ext>
            </a:extLst>
          </p:cNvPr>
          <p:cNvSpPr txBox="1"/>
          <p:nvPr/>
        </p:nvSpPr>
        <p:spPr>
          <a:xfrm>
            <a:off x="7848527" y="1933889"/>
            <a:ext cx="26659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in 5 </a:t>
            </a:r>
            <a:endParaRPr lang="en-GB" sz="6000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EF93F3F-F635-F084-3CAD-6022E446E02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47381" y="1934064"/>
            <a:ext cx="756000" cy="1821456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8C9101D7-C011-B26B-8836-02F077B941F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63530" y="1934064"/>
            <a:ext cx="756000" cy="1821456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ED2F197E-EC9D-905F-A0FA-E7EA72F8E8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9679" y="1934064"/>
            <a:ext cx="756000" cy="1821456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26F93152-1E50-F4B2-C57B-954990CDA53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71862" y="1934064"/>
            <a:ext cx="756000" cy="1821456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C9F97181-0F88-DE65-79AC-D6908DEC6C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1232" y="1934064"/>
            <a:ext cx="756000" cy="18214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96749A-1516-28C8-A5C3-501724126468}"/>
              </a:ext>
            </a:extLst>
          </p:cNvPr>
          <p:cNvSpPr txBox="1"/>
          <p:nvPr/>
        </p:nvSpPr>
        <p:spPr>
          <a:xfrm>
            <a:off x="4431233" y="4409253"/>
            <a:ext cx="73929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That’s</a:t>
            </a:r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86,000 </a:t>
            </a:r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</a:t>
            </a:r>
            <a:endParaRPr lang="en-GB" sz="6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D3A638-3274-2AE3-6E62-33698AA96527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817E9C-316D-6F57-4154-3922D6CA3BEC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West Wales</a:t>
            </a:r>
          </a:p>
        </p:txBody>
      </p:sp>
    </p:spTree>
    <p:extLst>
      <p:ext uri="{BB962C8B-B14F-4D97-AF65-F5344CB8AC3E}">
        <p14:creationId xmlns:p14="http://schemas.microsoft.com/office/powerpoint/2010/main" val="1375343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6148E7-2D21-5ADA-06BE-21C8B2D60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B196E328-FFB6-8D82-B12F-5FD681BE116B}"/>
              </a:ext>
            </a:extLst>
          </p:cNvPr>
          <p:cNvSpPr txBox="1"/>
          <p:nvPr/>
        </p:nvSpPr>
        <p:spPr>
          <a:xfrm>
            <a:off x="3044528" y="824796"/>
            <a:ext cx="65621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70%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working age people with a limiting illness or disability consider themselves to be in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‘good’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‘fair’ health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7" name="Picture 3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EF68AC-8352-0CE7-FCC0-57ECFD61287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31" y="564233"/>
            <a:ext cx="2028788" cy="2218532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4145A35E-8FBC-5ABA-7473-10C2EDCFA5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4811" y="4257807"/>
            <a:ext cx="491836" cy="1295825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953BBE06-A7CE-C9E1-F75D-806C2FD1FA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2423" y="4257807"/>
            <a:ext cx="491836" cy="1295825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D6F1FC44-10C5-7A18-A5F7-A5B34FFF17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17198" y="4257807"/>
            <a:ext cx="491836" cy="1295825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168AEAB5-DA32-5864-0EBC-CEA939C59B2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99585" y="4257807"/>
            <a:ext cx="491836" cy="1295825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2DE5B344-82AF-78C1-096A-80A777DE256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81972" y="4257807"/>
            <a:ext cx="491836" cy="1295825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111608D6-885E-FF6F-8E72-82E9E3FF436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6747" y="4257807"/>
            <a:ext cx="491836" cy="1295825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F3AEF12C-E8CA-DEBF-DA70-54D2F9FD14F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3902" y="4257807"/>
            <a:ext cx="491836" cy="1295825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21BD2F0-ECDA-A42B-9A95-D7D4443FB39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11521" y="4257805"/>
            <a:ext cx="491836" cy="1295825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83D90D80-F59E-5E45-0C11-F79A637B332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64360" y="4257807"/>
            <a:ext cx="491836" cy="1295825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CC267557-0F20-C074-BA5F-2F0BA685AC2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29134" y="4257807"/>
            <a:ext cx="491836" cy="1295825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FCEECD60-F1C0-58B6-D487-A37FEF795994}"/>
              </a:ext>
            </a:extLst>
          </p:cNvPr>
          <p:cNvSpPr txBox="1"/>
          <p:nvPr/>
        </p:nvSpPr>
        <p:spPr>
          <a:xfrm>
            <a:off x="4999585" y="5595175"/>
            <a:ext cx="1635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 in 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5AD6E8C-38B3-F66B-2A47-A2AC457716E2}"/>
              </a:ext>
            </a:extLst>
          </p:cNvPr>
          <p:cNvSpPr txBox="1"/>
          <p:nvPr/>
        </p:nvSpPr>
        <p:spPr>
          <a:xfrm>
            <a:off x="6410278" y="5789364"/>
            <a:ext cx="26298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are in good/fair health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7A5AE3-8A41-6756-4983-4FE47E638E02}"/>
              </a:ext>
            </a:extLst>
          </p:cNvPr>
          <p:cNvSpPr txBox="1"/>
          <p:nvPr/>
        </p:nvSpPr>
        <p:spPr>
          <a:xfrm>
            <a:off x="3212840" y="3543995"/>
            <a:ext cx="7211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0" dirty="0">
                <a:solidFill>
                  <a:srgbClr val="FFFFF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to those without a limiting illness or disability, 99.5%)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E6054D-4509-5234-BDE7-11ACC59B99C4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8C9E46-E54F-1A65-1306-31F722A86420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86FA271-390C-FA4C-C4D1-116E643A62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E8D7E06-AB57-43DF-E67F-8B33C9B337E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DE71330-BABA-A6CA-92BE-E7B90E8CEB42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F35410E-4DEC-BE0E-047B-E0CA45B01D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F4E14CD-ECDF-17BB-27DD-C0228F3019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76F867C-07D3-4B4A-6F82-09ED4B921AD1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solidFill>
                  <a:schemeClr val="bg1"/>
                </a:solidFill>
                <a:latin typeface="+mj-lt"/>
              </a:rPr>
              <a:t>Data is for:  West Wales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156D764-7463-124C-6C99-965D14315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2809D47-BECC-EA2F-7DA9-CA91AF562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937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5DCD83-D8E8-ED0A-E2CD-CFCF26E07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358C3D3B-5C7D-EA9F-034C-7B8A9EBC9D83}"/>
              </a:ext>
            </a:extLst>
          </p:cNvPr>
          <p:cNvSpPr txBox="1"/>
          <p:nvPr/>
        </p:nvSpPr>
        <p:spPr>
          <a:xfrm>
            <a:off x="682199" y="227479"/>
            <a:ext cx="675275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Disabled workers are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twice as likely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be in unskilled jobs </a:t>
            </a:r>
            <a:r>
              <a:rPr kumimoji="0" lang="en-GB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(NS </a:t>
            </a:r>
            <a:r>
              <a:rPr kumimoji="0" lang="en-GB" sz="20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SeC</a:t>
            </a:r>
            <a:r>
              <a:rPr kumimoji="0" lang="en-GB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6-8)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7CADBB3-13B7-208F-56FE-0B064A7E92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29729" y="2425634"/>
            <a:ext cx="491836" cy="129582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6E198F20-1B40-8941-949B-6E23A66621A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7341" y="2425634"/>
            <a:ext cx="491836" cy="129582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D8B880C-E42A-F35F-2708-828B8D228F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12116" y="2425634"/>
            <a:ext cx="491836" cy="129582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08196D2-52EC-DC7C-2582-E478165E41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4503" y="2425634"/>
            <a:ext cx="491836" cy="12958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6246E31-CE56-83FB-B45A-1E62F614FA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6890" y="2425634"/>
            <a:ext cx="491836" cy="129582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A92649A-634D-B642-BDBD-630F48DD2A0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1665" y="2425634"/>
            <a:ext cx="491836" cy="1295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F505C7E-076D-40D3-A4E4-E1F81A587D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88820" y="2425634"/>
            <a:ext cx="491836" cy="129582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FF0AC34-C94F-40C7-76B2-712E57E1BE5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06439" y="2425632"/>
            <a:ext cx="491836" cy="129582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EC8DEC0-E969-08C8-10F9-05495B78FA2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59278" y="2425634"/>
            <a:ext cx="491836" cy="129582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A7B47E08-4F49-4173-1447-85210EB83E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4052" y="2425634"/>
            <a:ext cx="491836" cy="12958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EC54029-ECC2-3770-658C-1EB0CBCE025D}"/>
              </a:ext>
            </a:extLst>
          </p:cNvPr>
          <p:cNvSpPr txBox="1"/>
          <p:nvPr/>
        </p:nvSpPr>
        <p:spPr>
          <a:xfrm>
            <a:off x="8420440" y="3207079"/>
            <a:ext cx="1207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50%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FECEFF02-CBFE-DB53-1EBE-BE29E800B7A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9729" y="4720521"/>
            <a:ext cx="491836" cy="129582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B1D57A83-E05F-4729-C406-65F8A62AF41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47341" y="4720521"/>
            <a:ext cx="491836" cy="1295825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C1134D41-1AFB-6D0E-F447-5751F60533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12116" y="4720521"/>
            <a:ext cx="491836" cy="1295825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31C60F5F-ADF4-E4B7-5623-F219934DC09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94503" y="4720521"/>
            <a:ext cx="491836" cy="1295825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7A14E7A2-1753-CF4A-79BC-88C49D5DCE2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76890" y="4720521"/>
            <a:ext cx="491836" cy="1295825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D69EDD00-5823-42D5-91DE-A66B1C244E2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1665" y="4720521"/>
            <a:ext cx="491836" cy="1295825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DB6EE4BB-3E57-58BB-86AA-7CC94B7737A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88820" y="4720521"/>
            <a:ext cx="491836" cy="1295825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70F40A2B-41B5-15DC-3818-FF9D6E53C27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06439" y="4720519"/>
            <a:ext cx="491836" cy="129582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2ABF2AC7-92A5-A9F4-CBFF-44CB17C9D91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59278" y="4720521"/>
            <a:ext cx="491836" cy="1295825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1A26017-2E02-BE3F-621C-E6E031E571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4052" y="4720521"/>
            <a:ext cx="491836" cy="12958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39C4F26-2015-A576-1574-C9113A5F27F3}"/>
              </a:ext>
            </a:extLst>
          </p:cNvPr>
          <p:cNvSpPr txBox="1"/>
          <p:nvPr/>
        </p:nvSpPr>
        <p:spPr>
          <a:xfrm>
            <a:off x="8426069" y="5501966"/>
            <a:ext cx="1207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29%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D1A668-B292-E60E-B760-1A3B0F9DB549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3732122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89389-41E2-060A-BE46-150E388BF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BFE2D81A-53B4-4B21-93DC-26A3B56F1E47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7305675" y="1695450"/>
          <a:ext cx="451326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A640D92-7C1F-B1C8-5EB2-5861A1E57E88}"/>
              </a:ext>
            </a:extLst>
          </p:cNvPr>
          <p:cNvSpPr txBox="1"/>
          <p:nvPr/>
        </p:nvSpPr>
        <p:spPr>
          <a:xfrm>
            <a:off x="904240" y="461511"/>
            <a:ext cx="3896986" cy="308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People with a limiting illness or disability are 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3 times more likely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to be economically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2"/>
                </a:solidFill>
                <a:latin typeface="+mj-lt"/>
              </a:rPr>
              <a:t>i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nactive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…</a:t>
            </a:r>
            <a:endParaRPr lang="en-GB" sz="3200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437EB6C-FA51-4BE2-E5DF-46011399D1E7}"/>
              </a:ext>
            </a:extLst>
          </p:cNvPr>
          <p:cNvGrpSpPr/>
          <p:nvPr/>
        </p:nvGrpSpPr>
        <p:grpSpPr>
          <a:xfrm rot="16200000">
            <a:off x="5084332" y="730109"/>
            <a:ext cx="1299922" cy="3685800"/>
            <a:chOff x="4909516" y="2358305"/>
            <a:chExt cx="1726575" cy="36858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17388BF-BDA5-6BF5-CDBE-863AEA122AC6}"/>
                </a:ext>
              </a:extLst>
            </p:cNvPr>
            <p:cNvGrpSpPr/>
            <p:nvPr/>
          </p:nvGrpSpPr>
          <p:grpSpPr>
            <a:xfrm rot="5400000">
              <a:off x="4750344" y="2523978"/>
              <a:ext cx="2051420" cy="1720074"/>
              <a:chOff x="4318931" y="145473"/>
              <a:chExt cx="1673277" cy="2569505"/>
            </a:xfrm>
            <a:solidFill>
              <a:schemeClr val="bg1">
                <a:lumMod val="95000"/>
              </a:schemeClr>
            </a:solidFill>
          </p:grpSpPr>
          <p:pic>
            <p:nvPicPr>
              <p:cNvPr id="11" name="Graphic 10" descr="Chevron arrows with solid fill">
                <a:extLst>
                  <a:ext uri="{FF2B5EF4-FFF2-40B4-BE49-F238E27FC236}">
                    <a16:creationId xmlns:a16="http://schemas.microsoft.com/office/drawing/2014/main" id="{76F45BE5-44F4-60FC-4F19-1D4D095D2E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318931" y="145474"/>
                <a:ext cx="1332284" cy="2569504"/>
              </a:xfrm>
              <a:prstGeom prst="rect">
                <a:avLst/>
              </a:prstGeom>
            </p:spPr>
          </p:pic>
          <p:pic>
            <p:nvPicPr>
              <p:cNvPr id="12" name="Graphic 11" descr="Chevron arrows with solid fill">
                <a:extLst>
                  <a:ext uri="{FF2B5EF4-FFF2-40B4-BE49-F238E27FC236}">
                    <a16:creationId xmlns:a16="http://schemas.microsoft.com/office/drawing/2014/main" id="{3CC40D30-990D-7DC7-7C18-82EBCD5581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659924" y="145473"/>
                <a:ext cx="1332284" cy="2569504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10288CD-5FFE-6BA0-69EE-F6254ACEDBC1}"/>
                </a:ext>
              </a:extLst>
            </p:cNvPr>
            <p:cNvGrpSpPr/>
            <p:nvPr/>
          </p:nvGrpSpPr>
          <p:grpSpPr>
            <a:xfrm rot="5400000">
              <a:off x="4743843" y="4158358"/>
              <a:ext cx="2051420" cy="1720074"/>
              <a:chOff x="4318931" y="145473"/>
              <a:chExt cx="1673277" cy="2569505"/>
            </a:xfrm>
            <a:solidFill>
              <a:schemeClr val="bg1">
                <a:lumMod val="95000"/>
              </a:schemeClr>
            </a:solidFill>
          </p:grpSpPr>
          <p:pic>
            <p:nvPicPr>
              <p:cNvPr id="9" name="Graphic 8" descr="Chevron arrows with solid fill">
                <a:extLst>
                  <a:ext uri="{FF2B5EF4-FFF2-40B4-BE49-F238E27FC236}">
                    <a16:creationId xmlns:a16="http://schemas.microsoft.com/office/drawing/2014/main" id="{AB66242B-7E7A-EA2C-8C65-EEE803A3E4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318931" y="145474"/>
                <a:ext cx="1332284" cy="2569504"/>
              </a:xfrm>
              <a:prstGeom prst="rect">
                <a:avLst/>
              </a:prstGeom>
            </p:spPr>
          </p:pic>
          <p:pic>
            <p:nvPicPr>
              <p:cNvPr id="10" name="Graphic 9" descr="Chevron arrows with solid fill">
                <a:extLst>
                  <a:ext uri="{FF2B5EF4-FFF2-40B4-BE49-F238E27FC236}">
                    <a16:creationId xmlns:a16="http://schemas.microsoft.com/office/drawing/2014/main" id="{1B842770-9B73-93F9-9C62-846E68F22A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659924" y="145473"/>
                <a:ext cx="1332284" cy="2569504"/>
              </a:xfrm>
              <a:prstGeom prst="rect">
                <a:avLst/>
              </a:prstGeom>
            </p:spPr>
          </p:pic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374A1D8-9651-BC92-6804-5ACAE623841A}"/>
              </a:ext>
            </a:extLst>
          </p:cNvPr>
          <p:cNvSpPr txBox="1"/>
          <p:nvPr/>
        </p:nvSpPr>
        <p:spPr>
          <a:xfrm>
            <a:off x="9943728" y="3524756"/>
            <a:ext cx="16488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0" dirty="0">
                <a:solidFill>
                  <a:schemeClr val="accent3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…c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ompared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to those without</a:t>
            </a:r>
            <a:endParaRPr kumimoji="0" lang="en-GB" sz="1600" b="0" i="0" u="none" strike="noStrike" kern="1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D881ED-6CA6-D0ED-E3DC-D8A52C679DF7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5DBEEB-A329-002C-61A9-10B84CA11FCA}"/>
              </a:ext>
            </a:extLst>
          </p:cNvPr>
          <p:cNvSpPr txBox="1"/>
          <p:nvPr/>
        </p:nvSpPr>
        <p:spPr>
          <a:xfrm>
            <a:off x="8579756" y="5934075"/>
            <a:ext cx="296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Economically inactive</a:t>
            </a:r>
          </a:p>
        </p:txBody>
      </p:sp>
    </p:spTree>
    <p:extLst>
      <p:ext uri="{BB962C8B-B14F-4D97-AF65-F5344CB8AC3E}">
        <p14:creationId xmlns:p14="http://schemas.microsoft.com/office/powerpoint/2010/main" val="373392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CD415-E2CF-43F0-CEBD-1062E8B45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15004B3-291D-A835-9883-6AF430BBC58C}"/>
              </a:ext>
            </a:extLst>
          </p:cNvPr>
          <p:cNvSpPr txBox="1"/>
          <p:nvPr/>
        </p:nvSpPr>
        <p:spPr>
          <a:xfrm>
            <a:off x="469246" y="2752640"/>
            <a:ext cx="558377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3 in 10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adults are living in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urban deprivation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FFB0D5-6CE0-D8C2-47B0-BC73A93CE5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72454" y="3039339"/>
            <a:ext cx="2748903" cy="676360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13,500</a:t>
            </a:r>
          </a:p>
        </p:txBody>
      </p:sp>
    </p:spTree>
    <p:extLst>
      <p:ext uri="{BB962C8B-B14F-4D97-AF65-F5344CB8AC3E}">
        <p14:creationId xmlns:p14="http://schemas.microsoft.com/office/powerpoint/2010/main" val="298880676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85343</TotalTime>
  <Words>2086</Words>
  <Application>Microsoft Office PowerPoint</Application>
  <PresentationFormat>Widescreen</PresentationFormat>
  <Paragraphs>266</Paragraphs>
  <Slides>48</Slides>
  <Notes>43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48</vt:i4>
      </vt:variant>
    </vt:vector>
  </HeadingPairs>
  <TitlesOfParts>
    <vt:vector size="60" baseType="lpstr">
      <vt:lpstr>Aerial</vt:lpstr>
      <vt:lpstr>Aptos</vt:lpstr>
      <vt:lpstr>Arial</vt:lpstr>
      <vt:lpstr>Calibri</vt:lpstr>
      <vt:lpstr>Calibri Light</vt:lpstr>
      <vt:lpstr>Infour</vt:lpstr>
      <vt:lpstr>Wingdings</vt:lpstr>
      <vt:lpstr>Custom Design</vt:lpstr>
      <vt:lpstr>3_Custom Design</vt:lpstr>
      <vt:lpstr>2_Custom Design</vt:lpstr>
      <vt:lpstr>1_Custom Design</vt:lpstr>
      <vt:lpstr>4_Custom Design</vt:lpstr>
      <vt:lpstr>PowerPoint Presentation</vt:lpstr>
      <vt:lpstr>Adults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Hird</dc:creator>
  <cp:lastModifiedBy>Tom Rogers</cp:lastModifiedBy>
  <cp:revision>1332</cp:revision>
  <dcterms:created xsi:type="dcterms:W3CDTF">2020-12-15T14:44:20Z</dcterms:created>
  <dcterms:modified xsi:type="dcterms:W3CDTF">2025-06-02T13:20:53Z</dcterms:modified>
</cp:coreProperties>
</file>