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9.xml" ContentType="application/vnd.openxmlformats-officedocument.themeOverr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3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8.xml" ContentType="application/vnd.openxmlformats-officedocument.themeOverr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  <p:sldMasterId id="2147484171" r:id="rId5"/>
  </p:sldMasterIdLst>
  <p:notesMasterIdLst>
    <p:notesMasterId r:id="rId55"/>
  </p:notesMasterIdLst>
  <p:handoutMasterIdLst>
    <p:handoutMasterId r:id="rId56"/>
  </p:handoutMasterIdLst>
  <p:sldIdLst>
    <p:sldId id="2145708293" r:id="rId6"/>
    <p:sldId id="4333" r:id="rId7"/>
    <p:sldId id="4334" r:id="rId8"/>
    <p:sldId id="4422" r:id="rId9"/>
    <p:sldId id="4392" r:id="rId10"/>
    <p:sldId id="4395" r:id="rId11"/>
    <p:sldId id="4397" r:id="rId12"/>
    <p:sldId id="4394" r:id="rId13"/>
    <p:sldId id="4420" r:id="rId14"/>
    <p:sldId id="4399" r:id="rId15"/>
    <p:sldId id="2145708283" r:id="rId16"/>
    <p:sldId id="4429" r:id="rId17"/>
    <p:sldId id="4430" r:id="rId18"/>
    <p:sldId id="4431" r:id="rId19"/>
    <p:sldId id="2145708284" r:id="rId20"/>
    <p:sldId id="4443" r:id="rId21"/>
    <p:sldId id="4442" r:id="rId22"/>
    <p:sldId id="4441" r:id="rId23"/>
    <p:sldId id="2145708286" r:id="rId24"/>
    <p:sldId id="4432" r:id="rId25"/>
    <p:sldId id="4427" r:id="rId26"/>
    <p:sldId id="2145708285" r:id="rId27"/>
    <p:sldId id="4403" r:id="rId28"/>
    <p:sldId id="4401" r:id="rId29"/>
    <p:sldId id="4400" r:id="rId30"/>
    <p:sldId id="4373" r:id="rId31"/>
    <p:sldId id="4374" r:id="rId32"/>
    <p:sldId id="4436" r:id="rId33"/>
    <p:sldId id="4437" r:id="rId34"/>
    <p:sldId id="4438" r:id="rId35"/>
    <p:sldId id="4439" r:id="rId36"/>
    <p:sldId id="4433" r:id="rId37"/>
    <p:sldId id="4434" r:id="rId38"/>
    <p:sldId id="4389" r:id="rId39"/>
    <p:sldId id="4375" r:id="rId40"/>
    <p:sldId id="4376" r:id="rId41"/>
    <p:sldId id="2145708288" r:id="rId42"/>
    <p:sldId id="4377" r:id="rId43"/>
    <p:sldId id="4380" r:id="rId44"/>
    <p:sldId id="2145708289" r:id="rId45"/>
    <p:sldId id="2145708287" r:id="rId46"/>
    <p:sldId id="4435" r:id="rId47"/>
    <p:sldId id="4423" r:id="rId48"/>
    <p:sldId id="4372" r:id="rId49"/>
    <p:sldId id="4398" r:id="rId50"/>
    <p:sldId id="4326" r:id="rId51"/>
    <p:sldId id="4345" r:id="rId52"/>
    <p:sldId id="4424" r:id="rId53"/>
    <p:sldId id="433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96C"/>
    <a:srgbClr val="B789BD"/>
    <a:srgbClr val="7452CD"/>
    <a:srgbClr val="181818"/>
    <a:srgbClr val="66B42D"/>
    <a:srgbClr val="E2013D"/>
    <a:srgbClr val="CFA149"/>
    <a:srgbClr val="FFFFFF"/>
    <a:srgbClr val="2A8495"/>
    <a:srgbClr val="DC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540B0-9E37-4F1E-8B57-369BD906D92C}" v="2" dt="2025-06-02T13:21:41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64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6C2540B0-9E37-4F1E-8B57-369BD906D92C}"/>
    <pc:docChg chg="addSld delSld modSld">
      <pc:chgData name="Tom Rogers" userId="78278ee1-e368-4400-a4e4-8193f9d10d0f" providerId="ADAL" clId="{6C2540B0-9E37-4F1E-8B57-369BD906D92C}" dt="2025-06-02T13:21:44.116" v="137" actId="1076"/>
      <pc:docMkLst>
        <pc:docMk/>
      </pc:docMkLst>
      <pc:sldChg chg="del">
        <pc:chgData name="Tom Rogers" userId="78278ee1-e368-4400-a4e4-8193f9d10d0f" providerId="ADAL" clId="{6C2540B0-9E37-4F1E-8B57-369BD906D92C}" dt="2025-05-22T15:08:14.557" v="1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6C2540B0-9E37-4F1E-8B57-369BD906D92C}" dt="2025-05-22T15:46:48.601" v="78" actId="6549"/>
        <pc:sldMkLst>
          <pc:docMk/>
          <pc:sldMk cId="1027323935" sldId="4374"/>
        </pc:sldMkLst>
        <pc:spChg chg="mod">
          <ac:chgData name="Tom Rogers" userId="78278ee1-e368-4400-a4e4-8193f9d10d0f" providerId="ADAL" clId="{6C2540B0-9E37-4F1E-8B57-369BD906D92C}" dt="2025-05-22T15:46:48.601" v="78" actId="6549"/>
          <ac:spMkLst>
            <pc:docMk/>
            <pc:sldMk cId="1027323935" sldId="4374"/>
            <ac:spMk id="2" creationId="{B7DE0487-0400-571E-FA84-D0BC7DA0595A}"/>
          </ac:spMkLst>
        </pc:spChg>
      </pc:sldChg>
      <pc:sldChg chg="modSp mod">
        <pc:chgData name="Tom Rogers" userId="78278ee1-e368-4400-a4e4-8193f9d10d0f" providerId="ADAL" clId="{6C2540B0-9E37-4F1E-8B57-369BD906D92C}" dt="2025-05-22T15:47:40.114" v="135" actId="6549"/>
        <pc:sldMkLst>
          <pc:docMk/>
          <pc:sldMk cId="3321113249" sldId="4389"/>
        </pc:sldMkLst>
        <pc:spChg chg="mod">
          <ac:chgData name="Tom Rogers" userId="78278ee1-e368-4400-a4e4-8193f9d10d0f" providerId="ADAL" clId="{6C2540B0-9E37-4F1E-8B57-369BD906D92C}" dt="2025-05-22T15:47:40.114" v="135" actId="6549"/>
          <ac:spMkLst>
            <pc:docMk/>
            <pc:sldMk cId="3321113249" sldId="4389"/>
            <ac:spMk id="2" creationId="{B6A1B0BD-9151-8B4A-BF11-CE529F8144A4}"/>
          </ac:spMkLst>
        </pc:spChg>
      </pc:sldChg>
      <pc:sldChg chg="modSp mod modNotesTx">
        <pc:chgData name="Tom Rogers" userId="78278ee1-e368-4400-a4e4-8193f9d10d0f" providerId="ADAL" clId="{6C2540B0-9E37-4F1E-8B57-369BD906D92C}" dt="2025-05-22T15:46:01.358" v="52" actId="6549"/>
        <pc:sldMkLst>
          <pc:docMk/>
          <pc:sldMk cId="3660041903" sldId="4429"/>
        </pc:sldMkLst>
        <pc:spChg chg="mod">
          <ac:chgData name="Tom Rogers" userId="78278ee1-e368-4400-a4e4-8193f9d10d0f" providerId="ADAL" clId="{6C2540B0-9E37-4F1E-8B57-369BD906D92C}" dt="2025-05-22T15:45:48.037" v="30" actId="6549"/>
          <ac:spMkLst>
            <pc:docMk/>
            <pc:sldMk cId="3660041903" sldId="4429"/>
            <ac:spMk id="6" creationId="{66F508A4-3E53-2390-9ED2-C1291B416DB6}"/>
          </ac:spMkLst>
        </pc:spChg>
      </pc:sldChg>
      <pc:sldChg chg="modSp mod">
        <pc:chgData name="Tom Rogers" userId="78278ee1-e368-4400-a4e4-8193f9d10d0f" providerId="ADAL" clId="{6C2540B0-9E37-4F1E-8B57-369BD906D92C}" dt="2025-05-22T15:47:23.062" v="106" actId="6549"/>
        <pc:sldMkLst>
          <pc:docMk/>
          <pc:sldMk cId="1416239040" sldId="4434"/>
        </pc:sldMkLst>
        <pc:spChg chg="mod">
          <ac:chgData name="Tom Rogers" userId="78278ee1-e368-4400-a4e4-8193f9d10d0f" providerId="ADAL" clId="{6C2540B0-9E37-4F1E-8B57-369BD906D92C}" dt="2025-05-22T15:47:23.062" v="106" actId="6549"/>
          <ac:spMkLst>
            <pc:docMk/>
            <pc:sldMk cId="1416239040" sldId="4434"/>
            <ac:spMk id="3" creationId="{2ADD8917-2710-A933-1227-9795A4B48D4A}"/>
          </ac:spMkLst>
        </pc:spChg>
      </pc:sldChg>
      <pc:sldChg chg="addSp modSp add mod">
        <pc:chgData name="Tom Rogers" userId="78278ee1-e368-4400-a4e4-8193f9d10d0f" providerId="ADAL" clId="{6C2540B0-9E37-4F1E-8B57-369BD906D92C}" dt="2025-06-02T13:21:44.116" v="137" actId="1076"/>
        <pc:sldMkLst>
          <pc:docMk/>
          <pc:sldMk cId="831598266" sldId="2145708293"/>
        </pc:sldMkLst>
        <pc:picChg chg="add mod">
          <ac:chgData name="Tom Rogers" userId="78278ee1-e368-4400-a4e4-8193f9d10d0f" providerId="ADAL" clId="{6C2540B0-9E37-4F1E-8B57-369BD906D92C}" dt="2025-06-02T13:21:44.116" v="137" actId="1076"/>
          <ac:picMkLst>
            <pc:docMk/>
            <pc:sldMk cId="831598266" sldId="2145708293"/>
            <ac:picMk id="2" creationId="{9EDB233B-16F1-EE07-30DE-E3A295072AB6}"/>
          </ac:picMkLst>
        </pc:picChg>
      </pc:sldChg>
      <pc:sldMasterChg chg="delSldLayout">
        <pc:chgData name="Tom Rogers" userId="78278ee1-e368-4400-a4e4-8193f9d10d0f" providerId="ADAL" clId="{6C2540B0-9E37-4F1E-8B57-369BD906D92C}" dt="2025-05-22T15:08:14.557" v="1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6C2540B0-9E37-4F1E-8B57-369BD906D92C}" dt="2025-05-22T15:08:14.557" v="1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chool%20Sport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chool%20Sport%20Surve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chool%20Sport%20Surve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chool%20Sport%20Survey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chool%20Sport%20Survey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SHR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SHRN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Censu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DSW%20Censu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Gwent\Gwent%20Census%20Urban%20Rural%20depriv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Gwent\Gwent\Gwent%20NSfW%202020-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Adults'!$D$47:$E$47</c:f>
              <c:numCache>
                <c:formatCode>0.0%</c:formatCode>
                <c:ptCount val="2"/>
                <c:pt idx="0">
                  <c:v>0.5843385894849521</c:v>
                </c:pt>
                <c:pt idx="1">
                  <c:v>0.1798876615648034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9-4510-93EF-4544639F2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Ethnicity!$U$20:$U$22</c:f>
              <c:numCache>
                <c:formatCode>0%</c:formatCode>
                <c:ptCount val="3"/>
                <c:pt idx="0">
                  <c:v>0.34124733875951357</c:v>
                </c:pt>
                <c:pt idx="1">
                  <c:v>0.40545067680617569</c:v>
                </c:pt>
                <c:pt idx="2">
                  <c:v>0.4974739575240465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894-B98E-8465475D590B}"/>
            </c:ext>
          </c:extLst>
        </c:ser>
        <c:ser>
          <c:idx val="1"/>
          <c:order val="1"/>
          <c:tx>
            <c:strRef>
              <c:f>Ethnicity!$V$19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Ethnicity!$V$20:$V$22</c:f>
              <c:numCache>
                <c:formatCode>0%</c:formatCode>
                <c:ptCount val="3"/>
                <c:pt idx="0">
                  <c:v>0.27919150611911986</c:v>
                </c:pt>
                <c:pt idx="1">
                  <c:v>0.21813408879397611</c:v>
                </c:pt>
                <c:pt idx="2">
                  <c:v>0.25040618700351713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B-4894-B98E-8465475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5-4027-BAE9-B4DA07BEB70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7.8025822273514137E-2</c:v>
                </c:pt>
                <c:pt idx="1">
                  <c:v>5.0941788925698062E-2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5-4027-BAE9-B4DA07BEB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44-4D2F-87FC-4577655F1A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0.37461860262603253</c:v>
                </c:pt>
                <c:pt idx="1">
                  <c:v>0.37769064163286203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4-4D2F-87FC-4577655F1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0.42061909689102245</c:v>
                </c:pt>
                <c:pt idx="1">
                  <c:v>0.34069100534768565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E-46D4-8E6E-14096E1F02FC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0.38305853274347257</c:v>
                </c:pt>
                <c:pt idx="1">
                  <c:v>0.3708430306428786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E-46D4-8E6E-14096E1F0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Ethnicity!$E$14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9008200227878231E-2"/>
                  <c:y val="5.985783058254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84-45A0-A88F-0931549CB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Ethnicity!$E$15:$E$16</c:f>
              <c:numCache>
                <c:formatCode>0%</c:formatCode>
                <c:ptCount val="2"/>
                <c:pt idx="0">
                  <c:v>0.38819332903722659</c:v>
                </c:pt>
                <c:pt idx="1">
                  <c:v>0.3450198183100503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4-45A0-A88F-0931549CB701}"/>
            </c:ext>
          </c:extLst>
        </c:ser>
        <c:ser>
          <c:idx val="1"/>
          <c:order val="1"/>
          <c:tx>
            <c:strRef>
              <c:f>Ethnicity!$F$14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Ethnicity!$F$15:$F$16</c:f>
              <c:numCache>
                <c:formatCode>0%</c:formatCode>
                <c:ptCount val="2"/>
                <c:pt idx="0">
                  <c:v>0.37043833695541639</c:v>
                </c:pt>
                <c:pt idx="1">
                  <c:v>0.41368691805026314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4-45A0-A88F-0931549CB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49-410D-A32F-8A6007FC92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9-410D-A32F-8A6007FC9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0.43634936331327429</c:v>
                </c:pt>
                <c:pt idx="1">
                  <c:v>0.39615998429039573</c:v>
                </c:pt>
                <c:pt idx="2">
                  <c:v>0.3686781517677189</c:v>
                </c:pt>
                <c:pt idx="3">
                  <c:v>0.31510294520886928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9-410D-A32F-8A6007FC92F6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0.42667705974602249</c:v>
                </c:pt>
                <c:pt idx="1">
                  <c:v>0.45695467628308445</c:v>
                </c:pt>
                <c:pt idx="2">
                  <c:v>0.34682550315361393</c:v>
                </c:pt>
                <c:pt idx="3">
                  <c:v>0.3193867545491485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9-410D-A32F-8A6007FC9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0.363459077341652</c:v>
                </c:pt>
                <c:pt idx="1">
                  <c:v>0.38977470220129623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D-4B73-BF85-31291E068782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0.37430362868985173</c:v>
                </c:pt>
                <c:pt idx="1">
                  <c:v>0.37481966617791407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D-4B73-BF85-31291E068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0.72981548948172525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A-4C95-BE0C-B44AC54408BF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0.68321013727560709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A-4C95-BE0C-B44AC544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0.79107648725212465</c:v>
                </c:pt>
                <c:pt idx="1">
                  <c:v>0.67314792025596848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2-4E22-AD20-4F1FBD067AE4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0.73178807947019864</c:v>
                </c:pt>
                <c:pt idx="1">
                  <c:v>0.66589327146171695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2-4E22-AD20-4F1FBD067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group'!$H$22:$H$23</c:f>
              <c:numCache>
                <c:formatCode>0%</c:formatCode>
                <c:ptCount val="2"/>
                <c:pt idx="0">
                  <c:v>0.75752348092773625</c:v>
                </c:pt>
                <c:pt idx="1">
                  <c:v>0.68590522478736327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4-42C7-82A8-FD33FA9174A9}"/>
            </c:ext>
          </c:extLst>
        </c:ser>
        <c:ser>
          <c:idx val="1"/>
          <c:order val="1"/>
          <c:tx>
            <c:strRef>
              <c:f>'Year group'!$I$5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group'!$I$22:$I$23</c:f>
              <c:numCache>
                <c:formatCode>0%</c:formatCode>
                <c:ptCount val="2"/>
                <c:pt idx="0">
                  <c:v>0.68788682581786031</c:v>
                </c:pt>
                <c:pt idx="1">
                  <c:v>0.67627785058977719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4-42C7-82A8-FD33FA917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A-4993-929B-95991C1EE3C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0.4746847951369656</c:v>
                </c:pt>
                <c:pt idx="1">
                  <c:v>0.26467155764232564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A-4993-929B-95991C1EE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'Ethnicity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grouped'!$H$28:$H$29</c:f>
              <c:numCache>
                <c:formatCode>0%</c:formatCode>
                <c:ptCount val="2"/>
                <c:pt idx="0">
                  <c:v>0.73649138055917707</c:v>
                </c:pt>
                <c:pt idx="1">
                  <c:v>0.71603927986906712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0-4C5D-B58D-D7239F5218CC}"/>
            </c:ext>
          </c:extLst>
        </c:ser>
        <c:ser>
          <c:idx val="1"/>
          <c:order val="1"/>
          <c:tx>
            <c:strRef>
              <c:f>'Ethnicity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'Ethnicity - grouped'!$G$28:$G$29</c:f>
              <c:strCache>
                <c:ptCount val="2"/>
                <c:pt idx="0">
                  <c:v>White</c:v>
                </c:pt>
                <c:pt idx="1">
                  <c:v>Minority ethnic groups</c:v>
                </c:pt>
              </c:strCache>
            </c:strRef>
          </c:cat>
          <c:val>
            <c:numRef>
              <c:f>'Ethnicity - grouped'!$I$28:$I$29</c:f>
              <c:numCache>
                <c:formatCode>0%</c:formatCode>
                <c:ptCount val="2"/>
                <c:pt idx="0">
                  <c:v>0.68441558441558437</c:v>
                </c:pt>
                <c:pt idx="1">
                  <c:v>0.69411764705882351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0-4C5D-B58D-D7239F521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Ethnicity!$U$16:$U$22</c:f>
              <c:numCache>
                <c:formatCode>0%</c:formatCode>
                <c:ptCount val="7"/>
                <c:pt idx="0">
                  <c:v>0.65063291139240509</c:v>
                </c:pt>
                <c:pt idx="1">
                  <c:v>0.7071024512884978</c:v>
                </c:pt>
                <c:pt idx="2">
                  <c:v>0.71601208459214505</c:v>
                </c:pt>
                <c:pt idx="3">
                  <c:v>0.73828571428571432</c:v>
                </c:pt>
                <c:pt idx="4">
                  <c:v>0.76058038133714345</c:v>
                </c:pt>
                <c:pt idx="5">
                  <c:v>0.76856763925729443</c:v>
                </c:pt>
                <c:pt idx="6">
                  <c:v>0.73163841807909602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4-44EC-B71F-308E851781E3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Ethnicity!$T$16:$T$22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Ethnicity!$V$16:$V$22</c:f>
              <c:numCache>
                <c:formatCode>0%</c:formatCode>
                <c:ptCount val="7"/>
                <c:pt idx="0">
                  <c:v>0.60240963855421692</c:v>
                </c:pt>
                <c:pt idx="1">
                  <c:v>0.63239875389408096</c:v>
                </c:pt>
                <c:pt idx="2">
                  <c:v>0.65690376569037656</c:v>
                </c:pt>
                <c:pt idx="3">
                  <c:v>0.6766169154228856</c:v>
                </c:pt>
                <c:pt idx="4">
                  <c:v>0.69416738941890721</c:v>
                </c:pt>
                <c:pt idx="5">
                  <c:v>0.72681704260651625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4-44EC-B71F-308E85178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0.62148337595907932</c:v>
                </c:pt>
                <c:pt idx="1">
                  <c:v>0.73575065193095746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D-4432-BBD8-B5CAFFDDDAF5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0.58064516129032251</c:v>
                </c:pt>
                <c:pt idx="1">
                  <c:v>0.69425287356321841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D-4432-BBD8-B5CAFFDDD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0.63582842724978972</c:v>
                </c:pt>
                <c:pt idx="1">
                  <c:v>0.79717764250138345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3E4-4F74-AF5D-A8608FF62346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0.5741935483870968</c:v>
                </c:pt>
                <c:pt idx="1">
                  <c:v>0.74355495251017634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3E4-4F74-AF5D-A8608FF62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0.79912663755458513</c:v>
                </c:pt>
                <c:pt idx="1">
                  <c:v>0.71372719374456994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0-440F-B508-0213AB14CA3A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0.74489795918367341</c:v>
                </c:pt>
                <c:pt idx="1">
                  <c:v>0.671875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0-440F-B508-0213AB14C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9585928035338E-4"/>
          <c:y val="0.83535985867896123"/>
          <c:w val="0.99820608281439294"/>
          <c:h val="0.1466827921462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0.56473214285714279</c:v>
                </c:pt>
                <c:pt idx="1">
                  <c:v>0.77153846153846162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8-4B85-A227-26E22E8025DE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0.45299145299145305</c:v>
                </c:pt>
                <c:pt idx="1">
                  <c:v>0.76079136690647486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8-4B85-A227-26E22E802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0.99711862730140355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0F-45D8-9F0B-D055380567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0F-45D8-9F0B-D055380567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0F-45D8-9F0B-D05538056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NS SeC 1-2</c:v>
                </c:pt>
                <c:pt idx="8">
                  <c:v>Minority Ethnic Group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0.45167552429748908</c:v>
                </c:pt>
                <c:pt idx="1">
                  <c:v>0.34701294096791352</c:v>
                </c:pt>
                <c:pt idx="2">
                  <c:v>0.29507434584182424</c:v>
                </c:pt>
                <c:pt idx="3">
                  <c:v>0.22527277396231157</c:v>
                </c:pt>
                <c:pt idx="4">
                  <c:v>0.2107617821903536</c:v>
                </c:pt>
                <c:pt idx="5">
                  <c:v>0.17855449702004697</c:v>
                </c:pt>
                <c:pt idx="6">
                  <c:v>0.16214778067030144</c:v>
                </c:pt>
                <c:pt idx="7">
                  <c:v>0.13182507116187941</c:v>
                </c:pt>
                <c:pt idx="8">
                  <c:v>0.12063417082459921</c:v>
                </c:pt>
                <c:pt idx="9">
                  <c:v>0.11388863820954788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0F-45D8-9F0B-D0553805671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B0F-45D8-9F0B-D055380567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0F-45D8-9F0B-D05538056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0.20229475975259012</c:v>
                </c:pt>
                <c:pt idx="1">
                  <c:v>0.20229475975259012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0B0F-45D8-9F0B-D05538056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'Table Adults'!$I$75:$I$76</c:f>
              <c:numCache>
                <c:formatCode>0.0%</c:formatCode>
                <c:ptCount val="2"/>
                <c:pt idx="0">
                  <c:v>0.2107617821903536</c:v>
                </c:pt>
                <c:pt idx="1">
                  <c:v>0.12063417082459921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A-4383-A0A3-54D518391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tx>
          <c:spPr>
            <a:solidFill>
              <a:srgbClr val="DCD7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C-4F2A-9C98-07696DE2C204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DC-4F2A-9C98-07696DE2C2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DCD7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Adults'!$D$222:$E$222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Adults'!$D$223:$E$223</c:f>
              <c:numCache>
                <c:formatCode>0.0%</c:formatCode>
                <c:ptCount val="2"/>
                <c:pt idx="0">
                  <c:v>5.3562606356699786E-2</c:v>
                </c:pt>
                <c:pt idx="1">
                  <c:v>6.9512742610747427E-2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C-4F2A-9C98-07696DE2C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6-4D34-BA01-B387C6861886}"/>
              </c:ext>
            </c:extLst>
          </c:dPt>
          <c:dLbls>
            <c:dLbl>
              <c:idx val="0"/>
              <c:layout>
                <c:manualLayout>
                  <c:x val="-2.1019442984760903E-3"/>
                  <c:y val="0.225763519587561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36-4D34-BA01-B387C6861886}"/>
                </c:ext>
              </c:extLst>
            </c:dLbl>
            <c:dLbl>
              <c:idx val="1"/>
              <c:layout>
                <c:manualLayout>
                  <c:x val="2.1021098059011674E-3"/>
                  <c:y val="0.11916061042576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36-4D34-BA01-B387C68618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Adults'!$D$154:$E$154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Adults'!$D$155:$E$155</c:f>
              <c:numCache>
                <c:formatCode>0.0%</c:formatCode>
                <c:ptCount val="2"/>
                <c:pt idx="0">
                  <c:v>0.66927976482116602</c:v>
                </c:pt>
                <c:pt idx="1">
                  <c:v>0.84749243362080739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D34-BA01-B387C6861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0.45217151659257271</c:v>
                </c:pt>
                <c:pt idx="1">
                  <c:v>0.49478777155318909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6-43B7-A9B4-95C543E6CC2E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0.21157645127649718</c:v>
                </c:pt>
                <c:pt idx="1">
                  <c:v>0.31873000473088831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6-43B7-A9B4-95C543E6C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D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C0-4800-B658-1373BF9CA4D6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0-4800-B658-1373BF9CA4D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Adults'!$C$202:$C$203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'Table Adults'!$D$202:$D$203</c:f>
              <c:numCache>
                <c:formatCode>0.0%</c:formatCode>
                <c:ptCount val="2"/>
                <c:pt idx="0">
                  <c:v>0.17855449702004697</c:v>
                </c:pt>
                <c:pt idx="1">
                  <c:v>0.22527277396231157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F-4195-9154-4129E7384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 Table'!$B$12</c:f>
              <c:strCache>
                <c:ptCount val="1"/>
                <c:pt idx="0">
                  <c:v>Proportion of people living in the most deprived quartile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A0-4A52-B288-15ECC808C56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'Adult Table'!$C$11:$D$11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'Adult Table'!$C$12:$D$12</c:f>
              <c:numCache>
                <c:formatCode>0%</c:formatCode>
                <c:ptCount val="2"/>
                <c:pt idx="0">
                  <c:v>0.38166419113231997</c:v>
                </c:pt>
                <c:pt idx="1">
                  <c:v>0.28441671366798266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0-4A52-B288-15ECC808C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0.38045690681681593</c:v>
                </c:pt>
                <c:pt idx="1">
                  <c:v>0.49240470915060341</c:v>
                </c:pt>
                <c:pt idx="2">
                  <c:v>0.59056219723557735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5-4359-937E-F05F2AA931FA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0.23137982881878466</c:v>
                </c:pt>
                <c:pt idx="1">
                  <c:v>0.28705832307167012</c:v>
                </c:pt>
                <c:pt idx="2">
                  <c:v>0.32463240485209582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5-4359-937E-F05F2AA93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0.37736726639817514</c:v>
                </c:pt>
                <c:pt idx="1">
                  <c:v>0.60996045401785959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033-4C04-8739-8AB2829533FE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0.25328780751703361</c:v>
                </c:pt>
                <c:pt idx="1">
                  <c:v>0.31348247208339286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033-4C04-8739-8AB282953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UrbanRural!$D$18:$D$19</c:f>
              <c:numCache>
                <c:formatCode>0.0%</c:formatCode>
                <c:ptCount val="2"/>
                <c:pt idx="0">
                  <c:v>0.4757174531020894</c:v>
                </c:pt>
                <c:pt idx="1">
                  <c:v>0.4702088090785167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5-4016-9C95-A74EC1676A60}"/>
            </c:ext>
          </c:extLst>
        </c:ser>
        <c:ser>
          <c:idx val="1"/>
          <c:order val="1"/>
          <c:tx>
            <c:strRef>
              <c:f>UrbanRural!$E$17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UrbanRural!$E$18:$E$19</c:f>
              <c:numCache>
                <c:formatCode>0.0%</c:formatCode>
                <c:ptCount val="2"/>
                <c:pt idx="0">
                  <c:v>0.27370709384828507</c:v>
                </c:pt>
                <c:pt idx="1">
                  <c:v>0.22401400771235255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5-4016-9C95-A74EC1676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0.41092732901446899</c:v>
                </c:pt>
                <c:pt idx="1">
                  <c:v>0.49531237934386241</c:v>
                </c:pt>
                <c:pt idx="2">
                  <c:v>0.62461714444696359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7-480F-A77A-2FC30253C108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0.26127744816844189</c:v>
                </c:pt>
                <c:pt idx="1">
                  <c:v>0.29319093023605591</c:v>
                </c:pt>
                <c:pt idx="2">
                  <c:v>0.25716630257430956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7-480F-A77A-2FC30253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CarAvailability!$D$18:$D$19</c:f>
              <c:numCache>
                <c:formatCode>0.0%</c:formatCode>
                <c:ptCount val="2"/>
                <c:pt idx="0">
                  <c:v>0.38052033978586752</c:v>
                </c:pt>
                <c:pt idx="1">
                  <c:v>0.47426902304039842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5-41C6-B6BD-69D448090043}"/>
            </c:ext>
          </c:extLst>
        </c:ser>
        <c:ser>
          <c:idx val="1"/>
          <c:order val="1"/>
          <c:tx>
            <c:strRef>
              <c:f>CarAvailability!$E$17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CarAvailability!$E$18:$E$19</c:f>
              <c:numCache>
                <c:formatCode>0.0%</c:formatCode>
                <c:ptCount val="2"/>
                <c:pt idx="0">
                  <c:v>0.25827481737784153</c:v>
                </c:pt>
                <c:pt idx="1">
                  <c:v>0.40684199645835556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55-41C6-B6BD-69D448090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WIMD!$D$21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WIMD!$D$22:$D$26</c:f>
              <c:numCache>
                <c:formatCode>0.0%</c:formatCode>
                <c:ptCount val="5"/>
                <c:pt idx="0">
                  <c:v>0.50387136213899875</c:v>
                </c:pt>
                <c:pt idx="1">
                  <c:v>0.5628997653543063</c:v>
                </c:pt>
                <c:pt idx="2">
                  <c:v>0.43033127693535705</c:v>
                </c:pt>
                <c:pt idx="3">
                  <c:v>0.38113118078261543</c:v>
                </c:pt>
                <c:pt idx="4">
                  <c:v>0.45800009485622034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6-4C49-A549-80DFF5059A64}"/>
            </c:ext>
          </c:extLst>
        </c:ser>
        <c:ser>
          <c:idx val="1"/>
          <c:order val="1"/>
          <c:tx>
            <c:strRef>
              <c:f>WIMD!$E$21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WIMD!$E$22:$E$26</c:f>
              <c:numCache>
                <c:formatCode>0.0%</c:formatCode>
                <c:ptCount val="5"/>
                <c:pt idx="0">
                  <c:v>0.28408468931503278</c:v>
                </c:pt>
                <c:pt idx="1">
                  <c:v>0.34788088305912196</c:v>
                </c:pt>
                <c:pt idx="2">
                  <c:v>0.21086119004172699</c:v>
                </c:pt>
                <c:pt idx="3">
                  <c:v>0.25199792931020026</c:v>
                </c:pt>
                <c:pt idx="4">
                  <c:v>0.21896614911038287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6-4C49-A549-80DFF5059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89999992561156594"/>
          <c:h val="7.6355424622816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47% of disabled adults with are inactive, in comparison to 26%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3pp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</a:t>
            </a:r>
          </a:p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4629E-9851-E2BA-020C-9776E38B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3D7A9-E14D-0778-64A5-D220CC35D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84A98-DAAD-154E-B605-6624DB756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27D06-197D-C8C7-D6F1-C28C6D7BD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209F-BF39-42DB-8072-6238CD4E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71F89-8CAE-7C77-0349-2186D3EC5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A5269-99C1-FD7E-4369-071B254B8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Rural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1200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1200" dirty="0"/>
              <a:t> </a:t>
            </a:r>
          </a:p>
          <a:p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Urban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75%</a:t>
            </a:r>
            <a:r>
              <a:rPr lang="en-GB" dirty="0"/>
              <a:t> 	</a:t>
            </a:r>
            <a:r>
              <a:rPr lang="en-GB" sz="12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DB9C5-17E1-4DB5-7379-D8F59566E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65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B3D8-57AC-E389-E5AA-96F7EB46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0D504-154D-A9E2-842F-2C5972513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A3D75-E386-7569-4CCB-41CA5F71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ADF3-9689-8D5A-5A4F-4F138DFF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08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7% of adults without a limiting illness or disability speak Welsh</a:t>
            </a:r>
          </a:p>
          <a:p>
            <a:r>
              <a:rPr lang="en-GB" dirty="0"/>
              <a:t>Compared to 5%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5pp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58% of working age people with a limiting illness in Gwent are economically inactive.  Compared to 18%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180177D-7320-4B07-C88A-82465A6DDCE3}"/>
              </a:ext>
            </a:extLst>
          </p:cNvPr>
          <p:cNvSpPr/>
          <p:nvPr userDrawn="1"/>
        </p:nvSpPr>
        <p:spPr>
          <a:xfrm rot="16200000">
            <a:off x="192883" y="6032655"/>
            <a:ext cx="656654" cy="656654"/>
          </a:xfrm>
          <a:prstGeom prst="pie">
            <a:avLst>
              <a:gd name="adj1" fmla="val 10672323"/>
              <a:gd name="adj2" fmla="val 16200000"/>
            </a:avLst>
          </a:prstGeom>
          <a:solidFill>
            <a:srgbClr val="745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DF90B857-69A7-1758-10E4-46FFE13D3F6E}"/>
              </a:ext>
            </a:extLst>
          </p:cNvPr>
          <p:cNvSpPr/>
          <p:nvPr userDrawn="1"/>
        </p:nvSpPr>
        <p:spPr>
          <a:xfrm>
            <a:off x="11332914" y="6009673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8B9A-EF31-AFFC-8F08-7B985BB0157B}"/>
              </a:ext>
            </a:extLst>
          </p:cNvPr>
          <p:cNvSpPr/>
          <p:nvPr userDrawn="1"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B892EC1-35A2-B2A8-17A3-94E10F6B981D}"/>
              </a:ext>
            </a:extLst>
          </p:cNvPr>
          <p:cNvSpPr/>
          <p:nvPr userDrawn="1"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F5EA71D-A111-E2C6-E0D2-62437F327AA3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9E253-41E0-98EF-9477-8F7D23CE3191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34E444-C9FD-A854-E7BF-6D48E1DDB95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87A0CA-4F63-C9D1-E671-90185D2347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E97B2D-0741-95FC-9A9C-887BE7103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832742-6C35-9ED2-93B4-557B8B63C06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6DA0BB2-1499-B21F-96D3-5CA391121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ABF8658-0702-C5A1-B0D9-2B86B7B5ED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6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06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7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1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3D1BC37-4E76-C43B-2EB4-3C644A68BA43}"/>
              </a:ext>
            </a:extLst>
          </p:cNvPr>
          <p:cNvSpPr/>
          <p:nvPr userDrawn="1"/>
        </p:nvSpPr>
        <p:spPr>
          <a:xfrm>
            <a:off x="11333093" y="6009852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745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A0F67080-D623-8E35-E1DC-1D63B7558C29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745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37EE8D0A-95CA-64CC-F67E-51DF1A4B3857}"/>
              </a:ext>
            </a:extLst>
          </p:cNvPr>
          <p:cNvSpPr/>
          <p:nvPr userDrawn="1"/>
        </p:nvSpPr>
        <p:spPr>
          <a:xfrm rot="16200000">
            <a:off x="210813" y="6032655"/>
            <a:ext cx="656654" cy="656654"/>
          </a:xfrm>
          <a:prstGeom prst="pie">
            <a:avLst>
              <a:gd name="adj1" fmla="val 10844585"/>
              <a:gd name="adj2" fmla="val 16200000"/>
            </a:avLst>
          </a:prstGeom>
          <a:solidFill>
            <a:srgbClr val="745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03E41-9549-0497-96AD-83C5BF316290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5A501C-80DC-7265-F43C-7D0A4EA4A18C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Gwent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945FC35A-D824-898B-F75D-2E2DB1A34378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7452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FB116-86CE-6C23-DBFF-224F4999CA5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9436A8F-D5FA-4449-F038-46A052512BEC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D1A30F-E2A8-8822-D45B-A01F478B80E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B21E78-7F59-269A-70C1-9631E205862C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1E5D147-25B0-648D-2BAE-7AE236B64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C875AAC-69D1-478C-0456-DAA8BDF979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01" r:id="rId2"/>
    <p:sldLayoutId id="2147484123" r:id="rId3"/>
    <p:sldLayoutId id="2147484132" r:id="rId4"/>
    <p:sldLayoutId id="2147484098" r:id="rId5"/>
    <p:sldLayoutId id="2147484099" r:id="rId6"/>
    <p:sldLayoutId id="2147484100" r:id="rId7"/>
    <p:sldLayoutId id="2147484109" r:id="rId8"/>
    <p:sldLayoutId id="21474841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71A0-40BC-A012-80C9-D5740F38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9E2AC-9A80-6E9F-DF29-3A032163450F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rgbClr val="7352C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Gwent: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An insight into physical activity behaviours of our disabled population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" name="Picture 11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C9B80AD6-EC97-7E63-4586-A9718DA4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84" y="855691"/>
            <a:ext cx="3780000" cy="37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E05D5-BFB0-72EC-0A9D-FE16AD9CC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C9D44A-E4EB-391A-1568-A7ABF10CE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5419725"/>
            <a:ext cx="3181350" cy="1438275"/>
          </a:xfrm>
          <a:prstGeom prst="rect">
            <a:avLst/>
          </a:prstGeom>
        </p:spPr>
      </p:pic>
      <p:pic>
        <p:nvPicPr>
          <p:cNvPr id="2" name="Picture 1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85" y="5360504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9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920466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093CF-D9CF-4675-48DC-10C8B75180E4}"/>
              </a:ext>
            </a:extLst>
          </p:cNvPr>
          <p:cNvSpPr txBox="1"/>
          <p:nvPr/>
        </p:nvSpPr>
        <p:spPr>
          <a:xfrm>
            <a:off x="4123329" y="486574"/>
            <a:ext cx="7538490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Our adults 1.5 times as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women’s inactivity levels are higher than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increases  with age for disabled adults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outside of the workforce are twice as likely to be physically inactive than those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Levels of inactivity are higher for disabled people living in urban neighbourhoods when compared to those living in rural communities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8DE83-1594-C4C0-2096-68DC58C35FE3}"/>
              </a:ext>
            </a:extLst>
          </p:cNvPr>
          <p:cNvSpPr txBox="1"/>
          <p:nvPr/>
        </p:nvSpPr>
        <p:spPr>
          <a:xfrm>
            <a:off x="951995" y="3554080"/>
            <a:ext cx="1098312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living in private rented accommodation are far more likely to be physically inactive than owner-occupied homes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inactivity is higher among disabled adults from non-White British ethnicities (Wales)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rates are higher for disabled people without a car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Almost half disabled adults living in the most deprived areas are physically inactive, compared to a third of those living in more affluent areas (Wales)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adults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almost twice as likely to be inactive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women’s inactivity levels are higher </a:t>
            </a: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than disabled 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Inactivity rises with age, but this correlation is more pronounced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twice as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5574BA2-656D-6D46-E7D8-05D3104DB3D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89C6-ABE9-6898-4933-8F0FAC1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FF0F0-B3FD-7868-36B0-F38551890BE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</a:t>
            </a:r>
            <a:r>
              <a:rPr lang="en-GB" sz="3200" dirty="0">
                <a:solidFill>
                  <a:schemeClr val="bg1"/>
                </a:solidFill>
              </a:rPr>
              <a:t>appear to be equally inactive whether they live in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urban or rural areas</a:t>
            </a:r>
            <a:endParaRPr lang="en-GB" sz="3200" dirty="0">
              <a:solidFill>
                <a:srgbClr val="FFFFFF"/>
              </a:solidFill>
              <a:latin typeface="Calibri Light" panose="020F03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5970-5F0E-C8F1-F2BD-CF9B0F3C967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54C8A3BC-7A00-F431-346A-5B4EEFBF2B3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59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937154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owner-occupied homes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91383416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people without a car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A1334B7C-DA97-778E-0F20-8D04A26A53A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8031173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Over half of disabled adults in the two most deprived quintiles are physically inactive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Inactivity rates by WIMD (Wales)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1919BD57-D196-99E4-BDAB-F7AB57E936B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3894237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Adults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non-White British ethnicities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7CCBED0-54C8-44BD-9AB5-D906ED3F9DD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7418614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Children and young </a:t>
            </a:r>
            <a:r>
              <a:rPr lang="en-GB" sz="4000" dirty="0">
                <a:solidFill>
                  <a:srgbClr val="FFFFFF"/>
                </a:solidFill>
                <a:latin typeface="Calibri Light" panose="020F0302020204030204"/>
              </a:rPr>
              <a:t>p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8316-383A-53B1-A617-20946646A0B1}"/>
              </a:ext>
            </a:extLst>
          </p:cNvPr>
          <p:cNvCxnSpPr>
            <a:cxnSpLocks/>
          </p:cNvCxnSpPr>
          <p:nvPr/>
        </p:nvCxnSpPr>
        <p:spPr>
          <a:xfrm>
            <a:off x="53017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9AE32-A45C-2D17-672E-66330B24C04C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530176" y="0"/>
            <a:ext cx="4068456" cy="6352367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EE1C2-830B-7A78-498C-E67CFC33A4D2}"/>
              </a:ext>
            </a:extLst>
          </p:cNvPr>
          <p:cNvCxnSpPr>
            <a:cxnSpLocks/>
          </p:cNvCxnSpPr>
          <p:nvPr/>
        </p:nvCxnSpPr>
        <p:spPr>
          <a:xfrm>
            <a:off x="4598632" y="6352367"/>
            <a:ext cx="7593368" cy="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51D2BC-5B23-CD81-C24D-E9DFAE3B52FD}"/>
              </a:ext>
            </a:extLst>
          </p:cNvPr>
          <p:cNvSpPr>
            <a:spLocks noChangeAspect="1"/>
          </p:cNvSpPr>
          <p:nvPr/>
        </p:nvSpPr>
        <p:spPr>
          <a:xfrm>
            <a:off x="359176" y="6181375"/>
            <a:ext cx="342000" cy="34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1AADB4-AF32-FAA5-218E-FE34D9B2663F}"/>
              </a:ext>
            </a:extLst>
          </p:cNvPr>
          <p:cNvSpPr>
            <a:spLocks noChangeAspect="1"/>
          </p:cNvSpPr>
          <p:nvPr/>
        </p:nvSpPr>
        <p:spPr>
          <a:xfrm>
            <a:off x="413176" y="6235375"/>
            <a:ext cx="234000" cy="23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1E85F0-8563-7CBF-2BE6-958E5A644FA9}"/>
              </a:ext>
            </a:extLst>
          </p:cNvPr>
          <p:cNvSpPr txBox="1"/>
          <p:nvPr/>
        </p:nvSpPr>
        <p:spPr>
          <a:xfrm>
            <a:off x="4957808" y="409250"/>
            <a:ext cx="7018602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Over 1 in 10 children and young people have a limiting illness or disability.  That’s 7,000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 with a disability are less likely to be active than children without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Girls with a disability are less likely to be active than boys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an inequality in activity levels between the least and most deprived disabled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children's activity levels don't appear to differ between primary and secondary schools.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low affluence households are less likely to be active than their wealthier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rural communities are more likely to be active than those living in urban neighbourhoods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reporting higher life satisfaction are more active than those with lower satisfaction.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However, children with a disability have a lower average WEMWBS score compared to children without disabilities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7" y="3360038"/>
            <a:ext cx="35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children and young people have a limiting illness or disability (11%)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10 </a:t>
            </a:r>
            <a:endParaRPr lang="en-GB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endParaRPr lang="en-GB" sz="60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Over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BCFE5-A5F2-EE7B-B9D2-7B9D343FE464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91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38843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100%)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E4D8C76-B937-187E-C382-5F97CA4E22B4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</a:rPr>
              <a:t>Boys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395074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‘hooked on sport’.  In the following slides, these will be referred to as ‘active’.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 have similar active levels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to those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133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The gender of disabled children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doesn’t appear to have much impact on their levels of activity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B874D-0BC1-CD8D-AD0D-796C5AAB4D72}"/>
              </a:ext>
            </a:extLst>
          </p:cNvPr>
          <p:cNvSpPr txBox="1"/>
          <p:nvPr/>
        </p:nvSpPr>
        <p:spPr>
          <a:xfrm>
            <a:off x="227222" y="2801488"/>
            <a:ext cx="3133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We are only able to report on two categories, White British and Minority ethnic groups. This may mask some of the inequalities between ethnic groups.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3708-73C0-2E4A-0447-2558E68E28A3}"/>
              </a:ext>
            </a:extLst>
          </p:cNvPr>
          <p:cNvSpPr txBox="1"/>
          <p:nvPr/>
        </p:nvSpPr>
        <p:spPr>
          <a:xfrm>
            <a:off x="7415564" y="594985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F939385C-FD72-27E7-9278-41CBCCDBB5F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40424363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50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adults with a limiting illness or disability?</a:t>
            </a:r>
          </a:p>
          <a:p>
            <a:endParaRPr lang="en-GB" dirty="0"/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1" y="2656525"/>
            <a:ext cx="35307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There is an inequality in activity levels between the least and most deprived disabled children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00918629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396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children's activity levels don't appear to differ between primary and secondary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39507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2408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little difference in activity levels of disabled children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years 7-9 and 10-11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appears to be little difference in activity levels of disabled children 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from different ethnic backgrounds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F233C1E2-2ED3-4FF5-A63A-9A4297B027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3957-D6AC-5EF7-C758-E0630A66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BE970-3D6E-B1A5-57F6-A8D6944934BF}"/>
              </a:ext>
            </a:extLst>
          </p:cNvPr>
          <p:cNvSpPr txBox="1"/>
          <p:nvPr/>
        </p:nvSpPr>
        <p:spPr>
          <a:xfrm>
            <a:off x="227222" y="2801488"/>
            <a:ext cx="3133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There is an inequality in activity levels between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different ethnicities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B23F9-D824-5150-E6F9-C371D24F14C9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CBB29B-5758-5F4A-7158-4139E58FD36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0979214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60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low affluence households are less likely to be active than their wealthier peers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9668C8C-CD4F-46EB-B83D-F490152AAB3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73,000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have a limiting illness or disability (20%)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61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with a limiting illness or disability are inactive (47%)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A78D-8669-656C-1D72-DDF1190A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DF0FC-B61D-C190-9247-C515547972B4}"/>
              </a:ext>
            </a:extLst>
          </p:cNvPr>
          <p:cNvSpPr txBox="1"/>
          <p:nvPr/>
        </p:nvSpPr>
        <p:spPr>
          <a:xfrm>
            <a:off x="875814" y="568650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living in rural communities are more likely to be active than those living in urban neighbourhoods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6DC12-0591-6D1A-0649-14F624BCACD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3">
            <a:extLst>
              <a:ext uri="{FF2B5EF4-FFF2-40B4-BE49-F238E27FC236}">
                <a16:creationId xmlns:a16="http://schemas.microsoft.com/office/drawing/2014/main" id="{9EEE9247-E154-C567-2115-9931196BED2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66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9445-1F4E-789A-D6A5-E10BC6FB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E747E9-9338-58D4-C814-25FE10D3C209}"/>
              </a:ext>
            </a:extLst>
          </p:cNvPr>
          <p:cNvSpPr txBox="1"/>
          <p:nvPr/>
        </p:nvSpPr>
        <p:spPr>
          <a:xfrm>
            <a:off x="875814" y="568650"/>
            <a:ext cx="3379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reporting higher life satisfaction are more active than those with lower satisfaction.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However, children with a disability have a lower average WEMWBS score compared to children without disabilities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2AF9D-D07C-7344-7BB2-0D1CE4D55994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926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adult Census slides for extra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</p:spPr>
        <p:txBody>
          <a:bodyPr>
            <a:noAutofit/>
          </a:bodyPr>
          <a:lstStyle/>
          <a:p>
            <a:r>
              <a:rPr lang="en-GB" dirty="0"/>
              <a:t>Disabled population by different demographic groups</a:t>
            </a:r>
          </a:p>
          <a:p>
            <a:endParaRPr lang="en-GB" dirty="0"/>
          </a:p>
          <a:p>
            <a:r>
              <a:rPr lang="en-GB" sz="2400" dirty="0"/>
              <a:t>For example, 45%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Percentage of adults with a limiting illness or disability (16-64)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16AE29F6-6759-4B51-BA57-7C67E08C42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83793461"/>
              </p:ext>
            </p:extLst>
          </p:nvPr>
        </p:nvGraphicFramePr>
        <p:xfrm>
          <a:off x="3605251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lower proportion of adults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limiting illness or disability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who speak Welsh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F4DBE79-E5A9-452C-B6DD-DB9513607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90613674"/>
              </p:ext>
            </p:extLst>
          </p:nvPr>
        </p:nvGraphicFramePr>
        <p:xfrm>
          <a:off x="5448300" y="1311237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330541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9013902" y="2508042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9013902" y="3312299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 a  disability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45976896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996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Almost 4 in 10 disabled people live in areas of deprivation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compared to under 3 in 10 of those without a disability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68C4F157-B862-52C2-E314-B8653154C6F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54578069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+mj-lt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+mj-lt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5 </a:t>
            </a:r>
            <a:endParaRPr lang="en-GB" sz="6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431233" y="44092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6000" b="1" dirty="0">
                <a:solidFill>
                  <a:srgbClr val="BD1622"/>
                </a:solidFill>
                <a:latin typeface="Calibri" panose="020F0502020204030204"/>
              </a:rPr>
              <a:t>73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endParaRPr lang="en-GB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817E9C-316D-6F57-4154-3922D6CA3BEC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9958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</a:t>
            </a: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.5%)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DE8D1-F6FE-6AF3-438F-A2F65924FC65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Gwent</a:t>
            </a:r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5268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 times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BFE2D81A-53B4-4B21-93DC-26A3B56F1E4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904240" y="461511"/>
            <a:ext cx="38969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with a limiting illness or disability are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084332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Economically inactive</a:t>
            </a:r>
          </a:p>
        </p:txBody>
      </p:sp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 third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3039339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20,000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85330</TotalTime>
  <Words>1809</Words>
  <Application>Microsoft Office PowerPoint</Application>
  <PresentationFormat>Widescreen</PresentationFormat>
  <Paragraphs>233</Paragraphs>
  <Slides>49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Aerial</vt:lpstr>
      <vt:lpstr>Aptos</vt:lpstr>
      <vt:lpstr>Arial</vt:lpstr>
      <vt:lpstr>Calibri</vt:lpstr>
      <vt:lpstr>Calibri Light</vt:lpstr>
      <vt:lpstr>Infour</vt:lpstr>
      <vt:lpstr>Wingdings</vt:lpstr>
      <vt:lpstr>Custom Design</vt:lpstr>
      <vt:lpstr>3_Custom Design</vt:lpstr>
      <vt:lpstr>2_Custom Design</vt:lpstr>
      <vt:lpstr>1_Custom Design</vt:lpstr>
      <vt:lpstr>4_Custom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1330</cp:revision>
  <dcterms:created xsi:type="dcterms:W3CDTF">2020-12-15T14:44:20Z</dcterms:created>
  <dcterms:modified xsi:type="dcterms:W3CDTF">2025-06-02T13:21:46Z</dcterms:modified>
</cp:coreProperties>
</file>